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4"/>
  </p:notesMasterIdLst>
  <p:handoutMasterIdLst>
    <p:handoutMasterId r:id="rId65"/>
  </p:handoutMasterIdLst>
  <p:sldIdLst>
    <p:sldId id="431" r:id="rId2"/>
    <p:sldId id="403" r:id="rId3"/>
    <p:sldId id="405" r:id="rId4"/>
    <p:sldId id="406" r:id="rId5"/>
    <p:sldId id="349" r:id="rId6"/>
    <p:sldId id="351" r:id="rId7"/>
    <p:sldId id="352" r:id="rId8"/>
    <p:sldId id="354" r:id="rId9"/>
    <p:sldId id="356" r:id="rId10"/>
    <p:sldId id="357" r:id="rId11"/>
    <p:sldId id="420" r:id="rId12"/>
    <p:sldId id="360" r:id="rId13"/>
    <p:sldId id="361" r:id="rId14"/>
    <p:sldId id="362" r:id="rId15"/>
    <p:sldId id="364" r:id="rId16"/>
    <p:sldId id="365" r:id="rId17"/>
    <p:sldId id="421" r:id="rId18"/>
    <p:sldId id="372" r:id="rId19"/>
    <p:sldId id="373" r:id="rId20"/>
    <p:sldId id="340" r:id="rId21"/>
    <p:sldId id="342" r:id="rId22"/>
    <p:sldId id="343" r:id="rId23"/>
    <p:sldId id="344" r:id="rId24"/>
    <p:sldId id="347" r:id="rId25"/>
    <p:sldId id="348" r:id="rId26"/>
    <p:sldId id="290" r:id="rId27"/>
    <p:sldId id="292" r:id="rId28"/>
    <p:sldId id="293" r:id="rId29"/>
    <p:sldId id="395" r:id="rId30"/>
    <p:sldId id="397" r:id="rId31"/>
    <p:sldId id="398" r:id="rId32"/>
    <p:sldId id="399" r:id="rId33"/>
    <p:sldId id="401" r:id="rId34"/>
    <p:sldId id="402" r:id="rId35"/>
    <p:sldId id="430" r:id="rId36"/>
    <p:sldId id="380" r:id="rId37"/>
    <p:sldId id="381" r:id="rId38"/>
    <p:sldId id="407" r:id="rId39"/>
    <p:sldId id="409" r:id="rId40"/>
    <p:sldId id="410" r:id="rId41"/>
    <p:sldId id="422" r:id="rId42"/>
    <p:sldId id="384" r:id="rId43"/>
    <p:sldId id="385" r:id="rId44"/>
    <p:sldId id="423" r:id="rId45"/>
    <p:sldId id="418" r:id="rId46"/>
    <p:sldId id="419" r:id="rId47"/>
    <p:sldId id="424" r:id="rId48"/>
    <p:sldId id="376" r:id="rId49"/>
    <p:sldId id="377" r:id="rId50"/>
    <p:sldId id="425" r:id="rId51"/>
    <p:sldId id="368" r:id="rId52"/>
    <p:sldId id="369" r:id="rId53"/>
    <p:sldId id="429" r:id="rId54"/>
    <p:sldId id="388" r:id="rId55"/>
    <p:sldId id="389" r:id="rId56"/>
    <p:sldId id="426" r:id="rId57"/>
    <p:sldId id="393" r:id="rId58"/>
    <p:sldId id="394" r:id="rId59"/>
    <p:sldId id="412" r:id="rId60"/>
    <p:sldId id="414" r:id="rId61"/>
    <p:sldId id="415" r:id="rId62"/>
    <p:sldId id="428" r:id="rId63"/>
  </p:sldIdLst>
  <p:sldSz cx="9144000" cy="6858000" type="screen4x3"/>
  <p:notesSz cx="6881813" cy="9296400"/>
  <p:defaultTextStyle>
    <a:defPPr>
      <a:defRPr lang="en-US"/>
    </a:defPPr>
    <a:lvl1pPr algn="l" rtl="0" fontAlgn="base">
      <a:spcBef>
        <a:spcPct val="0"/>
      </a:spcBef>
      <a:spcAft>
        <a:spcPct val="0"/>
      </a:spcAft>
      <a:defRPr sz="2500" kern="1200">
        <a:solidFill>
          <a:srgbClr val="EBFFC2"/>
        </a:solidFill>
        <a:latin typeface="Corbel" pitchFamily="34" charset="0"/>
        <a:ea typeface="+mn-ea"/>
        <a:cs typeface="+mn-cs"/>
      </a:defRPr>
    </a:lvl1pPr>
    <a:lvl2pPr marL="457200" algn="l" rtl="0" fontAlgn="base">
      <a:spcBef>
        <a:spcPct val="0"/>
      </a:spcBef>
      <a:spcAft>
        <a:spcPct val="0"/>
      </a:spcAft>
      <a:defRPr sz="2500" kern="1200">
        <a:solidFill>
          <a:srgbClr val="EBFFC2"/>
        </a:solidFill>
        <a:latin typeface="Corbel" pitchFamily="34" charset="0"/>
        <a:ea typeface="+mn-ea"/>
        <a:cs typeface="+mn-cs"/>
      </a:defRPr>
    </a:lvl2pPr>
    <a:lvl3pPr marL="914400" algn="l" rtl="0" fontAlgn="base">
      <a:spcBef>
        <a:spcPct val="0"/>
      </a:spcBef>
      <a:spcAft>
        <a:spcPct val="0"/>
      </a:spcAft>
      <a:defRPr sz="2500" kern="1200">
        <a:solidFill>
          <a:srgbClr val="EBFFC2"/>
        </a:solidFill>
        <a:latin typeface="Corbel" pitchFamily="34" charset="0"/>
        <a:ea typeface="+mn-ea"/>
        <a:cs typeface="+mn-cs"/>
      </a:defRPr>
    </a:lvl3pPr>
    <a:lvl4pPr marL="1371600" algn="l" rtl="0" fontAlgn="base">
      <a:spcBef>
        <a:spcPct val="0"/>
      </a:spcBef>
      <a:spcAft>
        <a:spcPct val="0"/>
      </a:spcAft>
      <a:defRPr sz="2500" kern="1200">
        <a:solidFill>
          <a:srgbClr val="EBFFC2"/>
        </a:solidFill>
        <a:latin typeface="Corbel" pitchFamily="34" charset="0"/>
        <a:ea typeface="+mn-ea"/>
        <a:cs typeface="+mn-cs"/>
      </a:defRPr>
    </a:lvl4pPr>
    <a:lvl5pPr marL="1828800" algn="l" rtl="0" fontAlgn="base">
      <a:spcBef>
        <a:spcPct val="0"/>
      </a:spcBef>
      <a:spcAft>
        <a:spcPct val="0"/>
      </a:spcAft>
      <a:defRPr sz="2500" kern="1200">
        <a:solidFill>
          <a:srgbClr val="EBFFC2"/>
        </a:solidFill>
        <a:latin typeface="Corbel" pitchFamily="34" charset="0"/>
        <a:ea typeface="+mn-ea"/>
        <a:cs typeface="+mn-cs"/>
      </a:defRPr>
    </a:lvl5pPr>
    <a:lvl6pPr marL="2286000" algn="l" defTabSz="914400" rtl="0" eaLnBrk="1" latinLnBrk="0" hangingPunct="1">
      <a:defRPr sz="2500" kern="1200">
        <a:solidFill>
          <a:srgbClr val="EBFFC2"/>
        </a:solidFill>
        <a:latin typeface="Corbel" pitchFamily="34" charset="0"/>
        <a:ea typeface="+mn-ea"/>
        <a:cs typeface="+mn-cs"/>
      </a:defRPr>
    </a:lvl6pPr>
    <a:lvl7pPr marL="2743200" algn="l" defTabSz="914400" rtl="0" eaLnBrk="1" latinLnBrk="0" hangingPunct="1">
      <a:defRPr sz="2500" kern="1200">
        <a:solidFill>
          <a:srgbClr val="EBFFC2"/>
        </a:solidFill>
        <a:latin typeface="Corbel" pitchFamily="34" charset="0"/>
        <a:ea typeface="+mn-ea"/>
        <a:cs typeface="+mn-cs"/>
      </a:defRPr>
    </a:lvl7pPr>
    <a:lvl8pPr marL="3200400" algn="l" defTabSz="914400" rtl="0" eaLnBrk="1" latinLnBrk="0" hangingPunct="1">
      <a:defRPr sz="2500" kern="1200">
        <a:solidFill>
          <a:srgbClr val="EBFFC2"/>
        </a:solidFill>
        <a:latin typeface="Corbel" pitchFamily="34" charset="0"/>
        <a:ea typeface="+mn-ea"/>
        <a:cs typeface="+mn-cs"/>
      </a:defRPr>
    </a:lvl8pPr>
    <a:lvl9pPr marL="3657600" algn="l" defTabSz="914400" rtl="0" eaLnBrk="1" latinLnBrk="0" hangingPunct="1">
      <a:defRPr sz="2500" kern="1200">
        <a:solidFill>
          <a:srgbClr val="EBFFC2"/>
        </a:solidFill>
        <a:latin typeface="Corbel" pitchFamily="34"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928">
          <p15:clr>
            <a:srgbClr val="A4A3A4"/>
          </p15:clr>
        </p15:guide>
        <p15:guide id="2" pos="216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eorge Georgiev" initials="GG" lastIdx="1" clrIdx="0"/>
  <p:cmAuthor id="1" name="Todor Stoyanov" initials="TS" lastIdx="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CC00"/>
    <a:srgbClr val="9ED000"/>
    <a:srgbClr val="F4FCD8"/>
    <a:srgbClr val="FFFFFF"/>
    <a:srgbClr val="E8FFC8"/>
    <a:srgbClr val="FAF7C8"/>
    <a:srgbClr val="FAF8C8"/>
    <a:srgbClr val="F5FFC2"/>
    <a:srgbClr val="EBFFD2"/>
    <a:srgbClr val="EBFF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horzBarState="maximized">
    <p:restoredLeft sz="34556" autoAdjust="0"/>
    <p:restoredTop sz="94451" autoAdjust="0"/>
  </p:normalViewPr>
  <p:slideViewPr>
    <p:cSldViewPr>
      <p:cViewPr>
        <p:scale>
          <a:sx n="75" d="100"/>
          <a:sy n="75" d="100"/>
        </p:scale>
        <p:origin x="-990" y="-6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7806"/>
    </p:cViewPr>
  </p:sorterViewPr>
  <p:notesViewPr>
    <p:cSldViewPr>
      <p:cViewPr varScale="1">
        <p:scale>
          <a:sx n="84" d="100"/>
          <a:sy n="84" d="100"/>
        </p:scale>
        <p:origin x="-3162" y="-78"/>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sz="quarter"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3BF7C7B5-275F-4D1F-9AB4-9255447DBC73}" type="datetimeFigureOut">
              <a:rPr lang="en-US"/>
              <a:pPr/>
              <a:t>11/28/2013</a:t>
            </a:fld>
            <a:endParaRPr lang="en-US" dirty="0"/>
          </a:p>
        </p:txBody>
      </p:sp>
      <p:sp>
        <p:nvSpPr>
          <p:cNvPr id="4" name="Footer Placeholder 3"/>
          <p:cNvSpPr>
            <a:spLocks noGrp="1"/>
          </p:cNvSpPr>
          <p:nvPr>
            <p:ph type="ftr" sz="quarter" idx="2"/>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5" name="Slide Number Placeholder 4"/>
          <p:cNvSpPr>
            <a:spLocks noGrp="1"/>
          </p:cNvSpPr>
          <p:nvPr>
            <p:ph type="sldNum" sz="quarter" idx="3"/>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3DADE544-1278-4EDA-8870-0A169B9A6D6D}" type="slidenum">
              <a:rPr lang="en-US"/>
              <a:pPr/>
              <a:t>‹#›</a:t>
            </a:fld>
            <a:endParaRPr lang="en-US" dirty="0"/>
          </a:p>
        </p:txBody>
      </p:sp>
    </p:spTree>
    <p:extLst>
      <p:ext uri="{BB962C8B-B14F-4D97-AF65-F5344CB8AC3E}">
        <p14:creationId xmlns:p14="http://schemas.microsoft.com/office/powerpoint/2010/main" val="12132406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9B46F231-FB2B-4655-A644-E2477325E686}" type="datetimeFigureOut">
              <a:rPr lang="en-US"/>
              <a:pPr/>
              <a:t>11/28/2013</a:t>
            </a:fld>
            <a:endParaRPr lang="en-US" dirty="0"/>
          </a:p>
        </p:txBody>
      </p:sp>
      <p:sp>
        <p:nvSpPr>
          <p:cNvPr id="4" name="Slide Image Placeholder 3"/>
          <p:cNvSpPr>
            <a:spLocks noGrp="1" noRot="1" noChangeAspect="1"/>
          </p:cNvSpPr>
          <p:nvPr>
            <p:ph type="sldImg" idx="2"/>
          </p:nvPr>
        </p:nvSpPr>
        <p:spPr>
          <a:xfrm>
            <a:off x="11176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bwMode="auto">
          <a:xfrm>
            <a:off x="687388" y="4416425"/>
            <a:ext cx="5507037" cy="4183063"/>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7" name="Slide Number Placeholder 6"/>
          <p:cNvSpPr>
            <a:spLocks noGrp="1"/>
          </p:cNvSpPr>
          <p:nvPr>
            <p:ph type="sldNum" sz="quarter" idx="5"/>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6FB4F6EA-423E-42DF-9292-215E7D886C4E}" type="slidenum">
              <a:rPr lang="en-US"/>
              <a:pPr/>
              <a:t>‹#›</a:t>
            </a:fld>
            <a:endParaRPr lang="en-US" dirty="0"/>
          </a:p>
        </p:txBody>
      </p:sp>
    </p:spTree>
    <p:extLst>
      <p:ext uri="{BB962C8B-B14F-4D97-AF65-F5344CB8AC3E}">
        <p14:creationId xmlns:p14="http://schemas.microsoft.com/office/powerpoint/2010/main" val="39852019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telerik.com/"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0"/>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0"/>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extLst>
      <p:ext uri="{BB962C8B-B14F-4D97-AF65-F5344CB8AC3E}">
        <p14:creationId xmlns:p14="http://schemas.microsoft.com/office/powerpoint/2010/main" val="31416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s Slide">
    <p:spTree>
      <p:nvGrpSpPr>
        <p:cNvPr id="1" name=""/>
        <p:cNvGrpSpPr/>
        <p:nvPr/>
      </p:nvGrpSpPr>
      <p:grpSpPr>
        <a:xfrm>
          <a:off x="0" y="0"/>
          <a:ext cx="0" cy="0"/>
          <a:chOff x="0" y="0"/>
          <a:chExt cx="0" cy="0"/>
        </a:xfrm>
      </p:grpSpPr>
      <p:grpSp>
        <p:nvGrpSpPr>
          <p:cNvPr id="30" name="Group 29"/>
          <p:cNvGrpSpPr/>
          <p:nvPr userDrawn="1"/>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userDrawn="1"/>
          </p:nvSpPr>
          <p:spPr>
            <a:xfrm flipH="1">
              <a:off x="3394420"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форум програмиране, форум уеб дизайн</a:t>
              </a:r>
              <a:endParaRPr lang="bg-BG" sz="200" noProof="1">
                <a:ln w="0">
                  <a:noFill/>
                </a:ln>
                <a:solidFill>
                  <a:schemeClr val="bg1"/>
                </a:solidFill>
                <a:effectLst/>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flipH="1">
              <a:off x="1350512" y="1528531"/>
              <a:ext cx="2008656" cy="1149887"/>
            </a:xfrm>
            <a:prstGeom prst="rect">
              <a:avLst/>
            </a:prstGeom>
            <a:grpFill/>
          </p:spPr>
          <p:txBody>
            <a:bodyPr wrap="none" rtlCol="0">
              <a:spAutoFit/>
            </a:bodyPr>
            <a:lstStyle/>
            <a:p>
              <a:pPr>
                <a:lnSpc>
                  <a:spcPct val="80000"/>
                </a:lnSpc>
              </a:pPr>
              <a:r>
                <a:rPr lang="bg-BG" sz="200" kern="1200" noProof="1" smtClean="0">
                  <a:ln w="0">
                    <a:noFill/>
                  </a:ln>
                  <a:solidFill>
                    <a:schemeClr val="bg1"/>
                  </a:solidFill>
                  <a:effectLst/>
                  <a:latin typeface="Corbel" pitchFamily="34" charset="0"/>
                  <a:ea typeface="+mn-ea"/>
                  <a:cs typeface="+mn-cs"/>
                </a:rPr>
                <a:t>курсове и уроци по програмиране, уеб дизайн – безплатно</a:t>
              </a:r>
              <a:endParaRPr lang="bg-BG" sz="200" kern="1200" noProof="1">
                <a:ln w="0">
                  <a:noFill/>
                </a:ln>
                <a:solidFill>
                  <a:schemeClr val="bg1"/>
                </a:solidFill>
                <a:effectLst/>
                <a:latin typeface="Corbel" pitchFamily="34" charset="0"/>
                <a:ea typeface="+mn-ea"/>
                <a:cs typeface="+mn-cs"/>
              </a:endParaRPr>
            </a:p>
          </p:txBody>
        </p:sp>
        <p:sp>
          <p:nvSpPr>
            <p:cNvPr id="33" name="TextBox 32">
              <a:hlinkClick r:id="rId4" tooltip="Програмиране за деца - безплатно в Телерик кидс академия"/>
            </p:cNvPr>
            <p:cNvSpPr txBox="1"/>
            <p:nvPr userDrawn="1"/>
          </p:nvSpPr>
          <p:spPr>
            <a:xfrm flipH="1">
              <a:off x="1538277" y="2175145"/>
              <a:ext cx="1816697"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програмиране за деца – безплатни курсове и уроци</a:t>
              </a:r>
              <a:endParaRPr lang="bg-BG" sz="200" kern="1200" noProof="1">
                <a:ln w="0">
                  <a:noFill/>
                </a:ln>
                <a:solidFill>
                  <a:schemeClr val="bg1"/>
                </a:solidFill>
                <a:effectLst/>
                <a:latin typeface="Corbel" pitchFamily="34" charset="0"/>
                <a:ea typeface="+mn-ea"/>
                <a:cs typeface="+mn-cs"/>
              </a:endParaRPr>
            </a:p>
          </p:txBody>
        </p:sp>
        <p:sp>
          <p:nvSpPr>
            <p:cNvPr id="34" name="TextBox 33">
              <a:hlinkClick r:id="rId5" tooltip="Безплатен SEO курс - оптимизация за търсачки, уроци по SEO"/>
            </p:cNvPr>
            <p:cNvSpPr txBox="1"/>
            <p:nvPr userDrawn="1"/>
          </p:nvSpPr>
          <p:spPr>
            <a:xfrm flipH="1">
              <a:off x="1660733" y="2421354"/>
              <a:ext cx="1697683" cy="1210412"/>
            </a:xfrm>
            <a:prstGeom prst="rect">
              <a:avLst/>
            </a:prstGeom>
            <a:grpFill/>
          </p:spPr>
          <p:txBody>
            <a:bodyPr wrap="none" rtlCol="0">
              <a:spAutoFit/>
            </a:bodyPr>
            <a:lstStyle>
              <a:defPPr>
                <a:defRPr lang="en-US"/>
              </a:defPPr>
              <a:lvl1pPr lvl="0">
                <a:defRPr sz="1200"/>
              </a:lvl1pPr>
            </a:lstStyle>
            <a:p>
              <a:pPr lvl="0" algn="l"/>
              <a:r>
                <a:rPr lang="bg-BG" sz="200" noProof="1" smtClean="0">
                  <a:ln w="0">
                    <a:noFill/>
                  </a:ln>
                  <a:solidFill>
                    <a:schemeClr val="bg1"/>
                  </a:solidFill>
                  <a:effectLst/>
                </a:rPr>
                <a:t>безплатен SEO курс - оптимизация за търсачки</a:t>
              </a:r>
              <a:endParaRPr lang="bg-BG" sz="200" noProof="1">
                <a:ln w="0">
                  <a:noFill/>
                </a:ln>
                <a:solidFill>
                  <a:schemeClr val="bg1"/>
                </a:solidFill>
                <a:effectLst/>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flipH="1">
              <a:off x="1448482" y="2878556"/>
              <a:ext cx="190883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уроци по уеб дизайн, HTML, CSS, JavaScript, Photoshop</a:t>
              </a:r>
              <a:endParaRPr lang="bg-BG" sz="200" noProof="1">
                <a:ln w="0">
                  <a:noFill/>
                </a:ln>
                <a:solidFill>
                  <a:schemeClr val="bg1"/>
                </a:solidFill>
                <a:effectLst/>
              </a:endParaRPr>
            </a:p>
          </p:txBody>
        </p:sp>
        <p:sp>
          <p:nvSpPr>
            <p:cNvPr id="36" name="TextBox 35">
              <a:hlinkClick r:id="rId7" tooltip="Училищна софтуерна академия - безплатни уроци по програмиране и уеб дизайн"/>
            </p:cNvPr>
            <p:cNvSpPr txBox="1"/>
            <p:nvPr userDrawn="1"/>
          </p:nvSpPr>
          <p:spPr>
            <a:xfrm flipH="1">
              <a:off x="1636239" y="1946534"/>
              <a:ext cx="1747592"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уроци по програмиране и уеб дизайн за ученици</a:t>
              </a:r>
              <a:endParaRPr lang="bg-BG" sz="200" kern="1200" noProof="1">
                <a:ln w="0">
                  <a:noFill/>
                </a:ln>
                <a:solidFill>
                  <a:schemeClr val="bg1"/>
                </a:solidFill>
                <a:effectLst/>
                <a:latin typeface="Corbel" pitchFamily="34" charset="0"/>
                <a:ea typeface="+mn-ea"/>
                <a:cs typeface="+mn-cs"/>
              </a:endParaRPr>
            </a:p>
          </p:txBody>
        </p:sp>
        <p:sp>
          <p:nvSpPr>
            <p:cNvPr id="37" name="TextBox 36">
              <a:hlinkClick r:id="rId8" tooltip="Безплатен курс &quot;Програмиране с ASP.NET MVC&quot; - уеб технологии, бази данни, C#, .NET, ASP.NET MVC"/>
            </p:cNvPr>
            <p:cNvSpPr txBox="1"/>
            <p:nvPr userDrawn="1"/>
          </p:nvSpPr>
          <p:spPr>
            <a:xfrm flipH="1">
              <a:off x="3402824"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MVC курс – HTML, SQL, C#, .NET, ASP.NET MVC</a:t>
              </a:r>
              <a:endParaRPr lang="bg-BG" sz="200" noProof="1">
                <a:ln w="0">
                  <a:noFill/>
                </a:ln>
                <a:solidFill>
                  <a:schemeClr val="bg1"/>
                </a:solidFill>
                <a:effectLst/>
              </a:endParaRPr>
            </a:p>
          </p:txBody>
        </p:sp>
        <p:sp>
          <p:nvSpPr>
            <p:cNvPr id="38" name="TextBox 37">
              <a:hlinkClick r:id="rId9" tooltip="Безплатен курс &quot;Разработка на софтуер в Cloud среда&quot; - AppEngine, AWS, Azure"/>
            </p:cNvPr>
            <p:cNvSpPr txBox="1"/>
            <p:nvPr userDrawn="1"/>
          </p:nvSpPr>
          <p:spPr>
            <a:xfrm flipH="1">
              <a:off x="1440310" y="3574997"/>
              <a:ext cx="188196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"Разработка на софтуер в cloud среда"</a:t>
              </a:r>
              <a:endParaRPr lang="bg-BG" sz="200" kern="1200" noProof="1">
                <a:ln w="0">
                  <a:noFill/>
                </a:ln>
                <a:solidFill>
                  <a:schemeClr val="bg1"/>
                </a:solidFill>
                <a:effectLst/>
                <a:latin typeface="Corbel" pitchFamily="34" charset="0"/>
                <a:ea typeface="+mn-ea"/>
                <a:cs typeface="+mn-cs"/>
              </a:endParaRPr>
            </a:p>
          </p:txBody>
        </p:sp>
        <p:sp>
          <p:nvSpPr>
            <p:cNvPr id="39" name="TextBox 38">
              <a:hlinkClick r:id="rId10" tooltip="BG Coder - онлайн състезателна система - тренировки за състезания по програмиране - online judge"/>
            </p:cNvPr>
            <p:cNvSpPr txBox="1"/>
            <p:nvPr userDrawn="1"/>
          </p:nvSpPr>
          <p:spPr>
            <a:xfrm flipH="1">
              <a:off x="3389110" y="1523999"/>
              <a:ext cx="187428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BG Coder - онлайн състезателна система - online judge</a:t>
              </a:r>
              <a:endParaRPr lang="bg-BG" sz="200" noProof="1">
                <a:ln w="0">
                  <a:noFill/>
                </a:ln>
                <a:solidFill>
                  <a:schemeClr val="bg1"/>
                </a:solidFill>
                <a:effectLst/>
              </a:endParaRPr>
            </a:p>
          </p:txBody>
        </p:sp>
        <p:sp>
          <p:nvSpPr>
            <p:cNvPr id="40" name="TextBox 39">
              <a:hlinkClick r:id="rId11" tooltip="Светлин Наков - курсове и уроци по програмиране, уеб дизайн, книги, обучения - безплатно"/>
            </p:cNvPr>
            <p:cNvSpPr txBox="1"/>
            <p:nvPr userDrawn="1"/>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курсове и уроци по програмиране, книги – безплатно от Наков</a:t>
              </a:r>
              <a:endParaRPr lang="bg-BG" sz="200" noProof="1">
                <a:ln w="0">
                  <a:noFill/>
                </a:ln>
                <a:solidFill>
                  <a:schemeClr val="bg1"/>
                </a:solidFill>
                <a:effectLst/>
              </a:endParaRPr>
            </a:p>
          </p:txBody>
        </p:sp>
        <p:sp>
          <p:nvSpPr>
            <p:cNvPr id="41" name="TextBox 40">
              <a:hlinkClick r:id="rId12" tooltip="Безплатен курс &quot;Качествен програмен код&quot;"/>
            </p:cNvPr>
            <p:cNvSpPr txBox="1"/>
            <p:nvPr userDrawn="1"/>
          </p:nvSpPr>
          <p:spPr>
            <a:xfrm flipH="1">
              <a:off x="1766855" y="3335748"/>
              <a:ext cx="159402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"Качествен програмен код"</a:t>
              </a:r>
              <a:endParaRPr lang="bg-BG" sz="200" kern="1200" noProof="1">
                <a:ln w="0">
                  <a:noFill/>
                </a:ln>
                <a:solidFill>
                  <a:schemeClr val="bg1"/>
                </a:solidFill>
                <a:effectLst/>
                <a:latin typeface="Corbel" pitchFamily="34" charset="0"/>
                <a:ea typeface="+mn-ea"/>
                <a:cs typeface="+mn-cs"/>
              </a:endParaRP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алго академия – състезателно програмиране, състезания</a:t>
              </a:r>
              <a:endParaRPr lang="bg-BG" sz="200" noProof="1">
                <a:ln w="0">
                  <a:noFill/>
                </a:ln>
                <a:solidFill>
                  <a:schemeClr val="bg1"/>
                </a:solidFill>
                <a:effectLst/>
              </a:endParaRPr>
            </a:p>
          </p:txBody>
        </p:sp>
        <p:sp>
          <p:nvSpPr>
            <p:cNvPr id="43" name="TextBox 42">
              <a:hlinkClick r:id="rId14" tooltip="Безплатен ASP.NET курс - уеб програмиране, бази данни, C#, .NET, ASP.NET"/>
            </p:cNvPr>
            <p:cNvSpPr txBox="1"/>
            <p:nvPr userDrawn="1"/>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курс - уеб програмиране, бази данни, C#, .NET, ASP.NET</a:t>
              </a:r>
              <a:endParaRPr lang="bg-BG" sz="200" noProof="1">
                <a:ln w="0">
                  <a:noFill/>
                </a:ln>
                <a:solidFill>
                  <a:schemeClr val="bg1"/>
                </a:solidFill>
                <a:effectLst/>
              </a:endParaRPr>
            </a:p>
          </p:txBody>
        </p:sp>
        <p:sp>
          <p:nvSpPr>
            <p:cNvPr id="44" name="TextBox 43">
              <a:hlinkClick r:id="rId15" tooltip="Софтуерна академия на Телерик - безплатни курсове и уроци по програмиране"/>
            </p:cNvPr>
            <p:cNvSpPr txBox="1"/>
            <p:nvPr userDrawn="1"/>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smtClean="0">
                  <a:ln w="0">
                    <a:noFill/>
                  </a:ln>
                  <a:solidFill>
                    <a:schemeClr val="bg1"/>
                  </a:solidFill>
                  <a:effectLst/>
                </a:rPr>
                <a:t>курсове и уроци по </a:t>
              </a:r>
              <a:r>
                <a:rPr lang="bg-BG" sz="200" kern="1200" noProof="1" smtClean="0">
                  <a:ln w="0">
                    <a:noFill/>
                  </a:ln>
                  <a:solidFill>
                    <a:schemeClr val="bg1"/>
                  </a:solidFill>
                  <a:effectLst/>
                  <a:latin typeface="Corbel" pitchFamily="34" charset="0"/>
                  <a:ea typeface="+mn-ea"/>
                  <a:cs typeface="+mn-cs"/>
                </a:rPr>
                <a:t>програмиране – Телерик академия</a:t>
              </a:r>
              <a:endParaRPr lang="bg-BG" sz="200" kern="1200" noProof="1">
                <a:ln w="0">
                  <a:noFill/>
                </a:ln>
                <a:solidFill>
                  <a:schemeClr val="bg1"/>
                </a:solidFill>
                <a:effectLst/>
                <a:latin typeface="Corbel" pitchFamily="34" charset="0"/>
                <a:ea typeface="+mn-ea"/>
                <a:cs typeface="+mn-cs"/>
              </a:endParaRPr>
            </a:p>
          </p:txBody>
        </p:sp>
        <p:sp>
          <p:nvSpPr>
            <p:cNvPr id="45" name="TextBox 44">
              <a:hlinkClick r:id="rId16" tooltip="Безплатен курс &quot;Разработка на мобилни приложения&quot; - iPhone, Android, Windows Phone, PhoneGap, HTML5, jQuery, AJAX"/>
            </p:cNvPr>
            <p:cNvSpPr txBox="1"/>
            <p:nvPr userDrawn="1"/>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 мобилни приложения с iPhone, Android, WP7, PhoneGap</a:t>
              </a:r>
              <a:endParaRPr lang="bg-BG" sz="200" noProof="1">
                <a:ln w="0">
                  <a:noFill/>
                </a:ln>
                <a:solidFill>
                  <a:schemeClr val="bg1"/>
                </a:solidFill>
                <a:effectLst/>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userDrawn="1"/>
          </p:nvSpPr>
          <p:spPr>
            <a:xfrm flipH="1">
              <a:off x="1440317" y="3117785"/>
              <a:ext cx="1901159"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free C# book, безплатна книга C#, книга Java, книга C#</a:t>
              </a:r>
              <a:endParaRPr lang="bg-BG" sz="200" kern="1200" noProof="1">
                <a:ln w="0">
                  <a:noFill/>
                </a:ln>
                <a:solidFill>
                  <a:schemeClr val="bg1"/>
                </a:solidFill>
                <a:effectLst/>
                <a:latin typeface="Corbel" pitchFamily="34" charset="0"/>
                <a:ea typeface="+mn-ea"/>
                <a:cs typeface="+mn-cs"/>
              </a:endParaRPr>
            </a:p>
          </p:txBody>
        </p:sp>
        <p:sp>
          <p:nvSpPr>
            <p:cNvPr id="47" name="TextBox 46">
              <a:hlinkClick r:id="rId18" tooltip="Дончо Минков - сайт за програмиране"/>
            </p:cNvPr>
            <p:cNvSpPr txBox="1"/>
            <p:nvPr userDrawn="1"/>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Дончо Минков - сайт за програмиране</a:t>
              </a:r>
              <a:endParaRPr lang="bg-BG" sz="200" noProof="1">
                <a:ln w="0">
                  <a:noFill/>
                </a:ln>
                <a:solidFill>
                  <a:schemeClr val="bg1"/>
                </a:solidFill>
              </a:endParaRPr>
            </a:p>
          </p:txBody>
        </p:sp>
        <p:sp>
          <p:nvSpPr>
            <p:cNvPr id="48" name="TextBox 47">
              <a:hlinkClick r:id="rId19" tooltip="Николай Костов - блог за програмиране"/>
            </p:cNvPr>
            <p:cNvSpPr txBox="1"/>
            <p:nvPr userDrawn="1"/>
          </p:nvSpPr>
          <p:spPr>
            <a:xfrm flipH="1">
              <a:off x="3401423" y="3217864"/>
              <a:ext cx="151340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Николай Костов - блог за програмиране</a:t>
              </a:r>
              <a:endParaRPr lang="bg-BG" sz="200" kern="1200" noProof="1">
                <a:ln w="0">
                  <a:noFill/>
                </a:ln>
                <a:solidFill>
                  <a:schemeClr val="bg1"/>
                </a:solidFill>
                <a:effectLst/>
                <a:latin typeface="Corbel" pitchFamily="34" charset="0"/>
                <a:ea typeface="+mn-ea"/>
                <a:cs typeface="+mn-cs"/>
              </a:endParaRPr>
            </a:p>
          </p:txBody>
        </p:sp>
        <p:sp>
          <p:nvSpPr>
            <p:cNvPr id="49" name="TextBox 48">
              <a:hlinkClick r:id="rId20" tooltip="безплатен C# курс в софтуерната академия на Наков"/>
            </p:cNvPr>
            <p:cNvSpPr txBox="1"/>
            <p:nvPr userDrawn="1"/>
          </p:nvSpPr>
          <p:spPr>
            <a:xfrm flipH="1">
              <a:off x="3398079"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C# курс, програмиране, безплатно</a:t>
              </a:r>
              <a:endParaRPr lang="bg-BG" sz="200" noProof="1">
                <a:ln w="0">
                  <a:noFill/>
                </a:ln>
                <a:solidFill>
                  <a:schemeClr val="bg1"/>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userDrawn="1"/>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smtClean="0">
                <a:solidFill>
                  <a:schemeClr val="tx1">
                    <a:lumMod val="75000"/>
                  </a:schemeClr>
                </a:solidFill>
                <a:effectLst>
                  <a:reflection blurRad="6350" stA="55000" endA="300" endPos="45500" dir="5400000" sy="-100000" algn="bl" rotWithShape="0"/>
                </a:effectLst>
              </a:rPr>
              <a:t>?</a:t>
            </a:r>
            <a:endParaRPr lang="en-US" sz="9600" b="1" dirty="0">
              <a:solidFill>
                <a:schemeClr val="tx1">
                  <a:lumMod val="75000"/>
                </a:schemeClr>
              </a:solidFill>
              <a:effectLst>
                <a:reflection blurRad="6350" stA="55000" endA="300" endPos="45500" dir="5400000" sy="-100000" algn="bl" rotWithShape="0"/>
              </a:effectLst>
            </a:endParaRPr>
          </a:p>
        </p:txBody>
      </p:sp>
      <p:sp>
        <p:nvSpPr>
          <p:cNvPr id="11" name="TextBox 10">
            <a:hlinkClick r:id="rId4" tooltip="Програмиране за деца - безплатно в Телерик кидс академия"/>
          </p:cNvPr>
          <p:cNvSpPr txBox="1"/>
          <p:nvPr userDrawn="1"/>
        </p:nvSpPr>
        <p:spPr>
          <a:xfrm rot="9535351" flipH="1">
            <a:off x="923386"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12" name="TextBox 11">
            <a:hlinkClick r:id="rId5" tooltip="Безплатен SEO курс - оптимизация за търсачки, уроци по SEO"/>
          </p:cNvPr>
          <p:cNvSpPr txBox="1"/>
          <p:nvPr userDrawn="1"/>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rot="19836951" flipH="1">
            <a:off x="7379010" y="1495154"/>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4" name="TextBox 13">
            <a:hlinkClick r:id="rId7" tooltip="Училищна софтуерна академия - безплатни уроци по програмиране и уеб дизайн"/>
          </p:cNvPr>
          <p:cNvSpPr txBox="1"/>
          <p:nvPr userDrawn="1"/>
        </p:nvSpPr>
        <p:spPr>
          <a:xfrm rot="2233443" flipH="1">
            <a:off x="2139218" y="940065"/>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5" name="TextBox 14">
            <a:hlinkClick r:id="rId8" tooltip="Безплатен курс &quot;Програмиране с ASP.NET MVC&quot; - уеб технологии, бази данни, C#, .NET, ASP.NET MVC"/>
          </p:cNvPr>
          <p:cNvSpPr txBox="1"/>
          <p:nvPr userDrawn="1"/>
        </p:nvSpPr>
        <p:spPr>
          <a:xfrm rot="8530737" flipH="1">
            <a:off x="4757100"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6" name="TextBox 15">
            <a:hlinkClick r:id="rId9" tooltip="Безплатен курс &quot;Разработка на софтуер в Cloud среда&quot; - AppEngine, AWS, Azure"/>
          </p:cNvPr>
          <p:cNvSpPr txBox="1"/>
          <p:nvPr userDrawn="1"/>
        </p:nvSpPr>
        <p:spPr>
          <a:xfrm rot="12627025" flipH="1">
            <a:off x="2910497" y="4405707"/>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0" tooltip="BG Coder - онлайн състезателна система - тренировки за състезания по програмиране - online judge"/>
          </p:cNvPr>
          <p:cNvSpPr txBox="1"/>
          <p:nvPr userDrawn="1"/>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8" name="TextBox 17">
            <a:hlinkClick r:id="rId11" tooltip="Светлин Наков - курсове и уроци по програмиране, уеб дизайн, книги, обучения - безплатно"/>
          </p:cNvPr>
          <p:cNvSpPr txBox="1"/>
          <p:nvPr userDrawn="1"/>
        </p:nvSpPr>
        <p:spPr>
          <a:xfrm rot="19460650" flipH="1">
            <a:off x="3150206" y="1979501"/>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9" name="TextBox 18">
            <a:hlinkClick r:id="rId12" tooltip="Безплатен курс &quot;Качествен програмен код&quot;"/>
          </p:cNvPr>
          <p:cNvSpPr txBox="1"/>
          <p:nvPr userDrawn="1"/>
        </p:nvSpPr>
        <p:spPr>
          <a:xfrm rot="18277140" flipH="1">
            <a:off x="405234" y="3272336"/>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rot="18695734" flipH="1">
            <a:off x="3127407" y="5396299"/>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TextBox 20">
            <a:hlinkClick r:id="rId14" tooltip="Безплатен ASP.NET курс - уеб програмиране, бази данни, C#, .NET, ASP.NET"/>
          </p:cNvPr>
          <p:cNvSpPr txBox="1"/>
          <p:nvPr userDrawn="1"/>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22" name="TextBox 21">
            <a:hlinkClick r:id="rId15" tooltip="Софтуерна академия на Телерик - безплатни курсове и уроци по програмиране"/>
          </p:cNvPr>
          <p:cNvSpPr txBox="1"/>
          <p:nvPr userDrawn="1"/>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3" name="TextBox 22">
            <a:hlinkClick r:id="rId16" tooltip="Безплатен курс &quot;Разработка на мобилни приложения&quot; - iPhone, Android, Windows Phone, PhoneGap, HTML5, jQuery, AJAX"/>
          </p:cNvPr>
          <p:cNvSpPr txBox="1"/>
          <p:nvPr userDrawn="1"/>
        </p:nvSpPr>
        <p:spPr>
          <a:xfrm rot="20840689" flipH="1">
            <a:off x="8186733" y="5517701"/>
            <a:ext cx="357408" cy="646331"/>
          </a:xfrm>
          <a:prstGeom prst="rect">
            <a:avLst/>
          </a:prstGeom>
          <a:noFill/>
        </p:spPr>
        <p:txBody>
          <a:bodyPr wrap="square" rtlCol="0">
            <a:spAutoFit/>
          </a:bodyPr>
          <a:lstStyle/>
          <a:p>
            <a:r>
              <a:rPr lang="en-US" sz="36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userDrawn="1"/>
        </p:nvSpPr>
        <p:spPr>
          <a:xfrm rot="15426793" flipH="1">
            <a:off x="1145826" y="4072253"/>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5" name="TextBox 24">
            <a:hlinkClick r:id="rId18" tooltip="Дончо Минков - сайт за програмиране"/>
          </p:cNvPr>
          <p:cNvSpPr txBox="1"/>
          <p:nvPr userDrawn="1"/>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6" name="TextBox 25">
            <a:hlinkClick r:id="rId19" tooltip="Николай Костов - блог за програмиране"/>
          </p:cNvPr>
          <p:cNvSpPr txBox="1"/>
          <p:nvPr userDrawn="1"/>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userDrawn="1"/>
        </p:nvSpPr>
        <p:spPr>
          <a:xfrm rot="2086872" flipH="1">
            <a:off x="8330354" y="1359227"/>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8" name="Rectangle 27"/>
          <p:cNvSpPr/>
          <p:nvPr userDrawn="1"/>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smtClean="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1"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4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57200" y="5224046"/>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757446"/>
            <a:ext cx="2090957" cy="369332"/>
          </a:xfrm>
          <a:prstGeom prst="rect">
            <a:avLst/>
          </a:prstGeom>
          <a:noFill/>
        </p:spPr>
        <p:txBody>
          <a:bodyPr wrap="none" rtlCol="0">
            <a:spAutoFit/>
          </a:bodyPr>
          <a:lstStyle>
            <a:lvl1pPr algn="l" rtl="0" fontAlgn="base">
              <a:spcBef>
                <a:spcPct val="0"/>
              </a:spcBef>
              <a:spcAft>
                <a:spcPct val="0"/>
              </a:spcAft>
              <a:buNone/>
              <a:defRPr lang="en-US" sz="18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800" b="1" dirty="0" smtClean="0">
                <a:solidFill>
                  <a:srgbClr val="0EFE58"/>
                </a:solidFill>
                <a:effectLst>
                  <a:outerShdw blurRad="38100" dist="38100" dir="2700000" algn="tl">
                    <a:srgbClr val="000000">
                      <a:alpha val="43137"/>
                    </a:srgbClr>
                  </a:outerShdw>
                </a:effectLst>
              </a:rPr>
              <a:t>Telerik Corporation</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062246"/>
            <a:ext cx="1707903"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hlinkClick r:id="rId2"/>
              </a:rPr>
              <a:t>www.telerik.com</a:t>
            </a:r>
            <a:endParaRPr lang="en-US" sz="1600" b="1" dirty="0">
              <a:solidFill>
                <a:schemeClr val="tx1">
                  <a:lumMod val="50000"/>
                </a:schemeClr>
              </a:solidFill>
              <a:effectLst>
                <a:outerShdw blurRad="38100" dist="38100" dir="2700000" algn="tl">
                  <a:srgbClr val="000000">
                    <a:alpha val="43137"/>
                  </a:srgbClr>
                </a:outerShdw>
              </a:effectLst>
            </a:endParaRPr>
          </a:p>
        </p:txBody>
      </p:sp>
      <p:cxnSp>
        <p:nvCxnSpPr>
          <p:cNvPr id="8" name="Straight Connector 7"/>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46989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12"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91439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0" y="63500"/>
            <a:ext cx="9144000" cy="590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0" y="247650"/>
            <a:ext cx="9144000" cy="483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1">
            <a:extLst>
              <a:ext uri="{BEBA8EAE-BF5A-486C-A8C5-ECC9F3942E4B}">
                <a14:imgProps xmlns:a14="http://schemas.microsoft.com/office/drawing/2010/main">
                  <a14:imgLayer r:embed="rId12">
                    <a14:imgEffect>
                      <a14:brightnessContrast bright="20000"/>
                    </a14:imgEffect>
                  </a14:imgLayer>
                </a14:imgProps>
              </a:ext>
              <a:ext uri="{28A0092B-C50C-407E-A947-70E740481C1C}">
                <a14:useLocalDpi xmlns:a14="http://schemas.microsoft.com/office/drawing/2010/main" val="0"/>
              </a:ext>
            </a:extLst>
          </a:blip>
          <a:stretch>
            <a:fillRect/>
          </a:stretch>
        </p:blipFill>
        <p:spPr bwMode="auto">
          <a:xfrm>
            <a:off x="152400" y="228600"/>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a14="http://schemas.microsoft.com/office/drawing/2010/main">
                <a:solidFill>
                  <a:srgbClr val="FFFFFF"/>
                </a:solidFill>
              </a14:hiddenFill>
            </a:ext>
          </a:extLst>
        </p:spPr>
      </p:pic>
    </p:spTree>
  </p:cSld>
  <p:clrMap bg1="dk1" tx1="lt1" bg2="dk2" tx2="lt2" accent1="accent1" accent2="accent2" accent3="accent3" accent4="accent4" accent5="accent5" accent6="accent6" hlink="hlink" folHlink="folHlink"/>
  <p:sldLayoutIdLst>
    <p:sldLayoutId id="2147483701" r:id="rId1"/>
    <p:sldLayoutId id="2147483688" r:id="rId2"/>
    <p:sldLayoutId id="2147483704" r:id="rId3"/>
    <p:sldLayoutId id="2147483689" r:id="rId4"/>
    <p:sldLayoutId id="2147483703" r:id="rId5"/>
    <p:sldLayoutId id="2147483705" r:id="rId6"/>
  </p:sldLayoutIdLst>
  <p:timing>
    <p:tnLst>
      <p:par>
        <p:cTn id="1" dur="indefinite" restart="never" nodeType="tmRoot"/>
      </p:par>
    </p:tnLst>
  </p:timing>
  <p:hf hdr="0" ftr="0" dt="0"/>
  <p:txStyles>
    <p:titleStyle>
      <a:lvl1pPr algn="r" rtl="0" eaLnBrk="0" fontAlgn="base" hangingPunct="0">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p:titleStyle>
    <p:bodyStyle>
      <a:lvl1pPr marL="319088" indent="-319088" algn="l" rtl="0" eaLnBrk="0" fontAlgn="base" hangingPunct="0">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hyperlink" Target="http://en.wikipedia.org/wiki/Physical_Address_Extension"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en.wikipedia.org/wiki/Random-access_memory" TargetMode="External"/><Relationship Id="rId2" Type="http://schemas.openxmlformats.org/officeDocument/2006/relationships/hyperlink" Target="http://en.wikipedia.org/wiki/DDR3_SDRAM" TargetMode="External"/><Relationship Id="rId1" Type="http://schemas.openxmlformats.org/officeDocument/2006/relationships/slideLayout" Target="../slideLayouts/slideLayout2.xml"/><Relationship Id="rId5" Type="http://schemas.openxmlformats.org/officeDocument/2006/relationships/hyperlink" Target="http://www.storagereview.com/ssd_vs_hdd" TargetMode="External"/><Relationship Id="rId4" Type="http://schemas.openxmlformats.org/officeDocument/2006/relationships/hyperlink" Target="http://en.wikipedia.org/wiki/Ssd"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image" Target="../media/image28.png"/><Relationship Id="rId3" Type="http://schemas.openxmlformats.org/officeDocument/2006/relationships/image" Target="../media/image18.jpe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7.jpeg"/><Relationship Id="rId16" Type="http://schemas.openxmlformats.org/officeDocument/2006/relationships/image" Target="../media/image31.gif"/><Relationship Id="rId1" Type="http://schemas.openxmlformats.org/officeDocument/2006/relationships/slideLayout" Target="../slideLayouts/slideLayout4.xml"/><Relationship Id="rId6" Type="http://schemas.openxmlformats.org/officeDocument/2006/relationships/image" Target="../media/image21.jpeg"/><Relationship Id="rId11" Type="http://schemas.openxmlformats.org/officeDocument/2006/relationships/image" Target="../media/image26.jpeg"/><Relationship Id="rId5" Type="http://schemas.openxmlformats.org/officeDocument/2006/relationships/image" Target="../media/image20.jpeg"/><Relationship Id="rId15" Type="http://schemas.openxmlformats.org/officeDocument/2006/relationships/image" Target="../media/image30.png"/><Relationship Id="rId10" Type="http://schemas.openxmlformats.org/officeDocument/2006/relationships/image" Target="../media/image25.jpe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en.wikipedia.org/wiki/Kernel_(computing)"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en.wikipedia.org/wiki/Agile_software_development" TargetMode="External"/><Relationship Id="rId2" Type="http://schemas.openxmlformats.org/officeDocument/2006/relationships/hyperlink" Target="http://www.agilemanifesto.org/principles.htm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42.png"/><Relationship Id="rId3" Type="http://schemas.microsoft.com/office/2007/relationships/hdphoto" Target="../media/hdphoto2.wdp"/><Relationship Id="rId7" Type="http://schemas.openxmlformats.org/officeDocument/2006/relationships/image" Target="../media/image37.jpeg"/><Relationship Id="rId12" Type="http://schemas.openxmlformats.org/officeDocument/2006/relationships/image" Target="../media/image41.jpeg"/><Relationship Id="rId2" Type="http://schemas.openxmlformats.org/officeDocument/2006/relationships/image" Target="../media/image34.jpeg"/><Relationship Id="rId1" Type="http://schemas.openxmlformats.org/officeDocument/2006/relationships/slideLayout" Target="../slideLayouts/slideLayout4.xml"/><Relationship Id="rId6" Type="http://schemas.openxmlformats.org/officeDocument/2006/relationships/image" Target="../media/image36.jpeg"/><Relationship Id="rId11" Type="http://schemas.openxmlformats.org/officeDocument/2006/relationships/image" Target="../media/image40.jpeg"/><Relationship Id="rId5" Type="http://schemas.microsoft.com/office/2007/relationships/hdphoto" Target="../media/hdphoto3.wdp"/><Relationship Id="rId10" Type="http://schemas.openxmlformats.org/officeDocument/2006/relationships/image" Target="../media/image39.jpeg"/><Relationship Id="rId4" Type="http://schemas.openxmlformats.org/officeDocument/2006/relationships/image" Target="../media/image35.jpeg"/><Relationship Id="rId9" Type="http://schemas.openxmlformats.org/officeDocument/2006/relationships/image" Target="../media/image38.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en.wikipedia.org/wiki/Xz"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en.wikipedia.org/wiki/AbiWord"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4.xml"/><Relationship Id="rId6" Type="http://schemas.openxmlformats.org/officeDocument/2006/relationships/image" Target="../media/image49.png"/><Relationship Id="rId5" Type="http://schemas.microsoft.com/office/2007/relationships/hdphoto" Target="../media/hdphoto5.wdp"/><Relationship Id="rId4" Type="http://schemas.openxmlformats.org/officeDocument/2006/relationships/image" Target="../media/image48.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cryengine.com/features/visuals" TargetMode="External"/><Relationship Id="rId2" Type="http://schemas.openxmlformats.org/officeDocument/2006/relationships/hyperlink" Target="http://en.wikipedia.org/wiki/Tessellation"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image" Target="../media/image53.jpeg"/><Relationship Id="rId4" Type="http://schemas.openxmlformats.org/officeDocument/2006/relationships/image" Target="../media/image5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www.w3schools.com/sql/"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en.wikipedia.org/wiki/Information_systems"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www.php.net/manual/en/mysqli.real-escape-string.php"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 Id="rId5" Type="http://schemas.openxmlformats.org/officeDocument/2006/relationships/image" Target="../media/image62.png"/><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en.wikipedia.org/wiki/Random-access_memory"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en.wikipedia.org/wiki/Presentation_program"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en.wikipedia.org/wiki/Multimedia"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65.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en.wikipedia.org/wiki/OSI_model"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en.wikipedia.org/wiki/IPv4" TargetMode="External"/><Relationship Id="rId2" Type="http://schemas.openxmlformats.org/officeDocument/2006/relationships/hyperlink" Target="http://en.wikipedia.org/wiki/IPv6" TargetMode="External"/><Relationship Id="rId1" Type="http://schemas.openxmlformats.org/officeDocument/2006/relationships/slideLayout" Target="../slideLayouts/slideLayout2.xml"/><Relationship Id="rId4" Type="http://schemas.openxmlformats.org/officeDocument/2006/relationships/hyperlink" Target="http://en.wikipedia.org/wiki/IET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msdn.microsoft.com/en-us/library/cc463912(v=exchg.80).aspx"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en.wikipedia.org/wiki/World_Wide_Web"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en.wikipedia.org/wiki/CSS"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eg"/><Relationship Id="rId1" Type="http://schemas.openxmlformats.org/officeDocument/2006/relationships/slideLayout" Target="../slideLayouts/slideLayout4.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en.wikipedia.org/wiki/JavaScript" TargetMode="External"/><Relationship Id="rId2" Type="http://schemas.openxmlformats.org/officeDocument/2006/relationships/hyperlink" Target="http://www.w3schools.com/js/"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en.wikipedia.org/wiki/Computer_progra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676400"/>
            <a:ext cx="8229600" cy="1524000"/>
          </a:xfrm>
        </p:spPr>
        <p:txBody>
          <a:bodyPr/>
          <a:lstStyle/>
          <a:p>
            <a:r>
              <a:rPr lang="en-US" sz="4800" dirty="0" smtClean="0"/>
              <a:t>Information Technology   </a:t>
            </a:r>
            <a:br>
              <a:rPr lang="en-US" sz="4800" dirty="0" smtClean="0"/>
            </a:br>
            <a:r>
              <a:rPr lang="en-US" sz="4800" dirty="0" smtClean="0"/>
              <a:t>Test </a:t>
            </a:r>
            <a:endParaRPr lang="en-US" sz="4800" dirty="0"/>
          </a:p>
        </p:txBody>
      </p:sp>
      <p:sp>
        <p:nvSpPr>
          <p:cNvPr id="3" name="Subtitle 2"/>
          <p:cNvSpPr>
            <a:spLocks noGrp="1"/>
          </p:cNvSpPr>
          <p:nvPr>
            <p:ph type="subTitle" idx="1"/>
          </p:nvPr>
        </p:nvSpPr>
        <p:spPr>
          <a:xfrm>
            <a:off x="1043050" y="3517900"/>
            <a:ext cx="5457700" cy="569120"/>
          </a:xfrm>
        </p:spPr>
        <p:txBody>
          <a:bodyPr/>
          <a:lstStyle/>
          <a:p>
            <a:r>
              <a:rPr lang="en-US" dirty="0" smtClean="0"/>
              <a:t>Teamwork </a:t>
            </a:r>
            <a:r>
              <a:rPr lang="en-US" dirty="0"/>
              <a:t>P</a:t>
            </a:r>
            <a:r>
              <a:rPr lang="en-US" dirty="0" smtClean="0"/>
              <a:t>roject </a:t>
            </a:r>
            <a:r>
              <a:rPr lang="en-US" dirty="0" smtClean="0"/>
              <a:t>C#</a:t>
            </a:r>
            <a:endParaRPr lang="en-US" dirty="0"/>
          </a:p>
        </p:txBody>
      </p:sp>
      <p:sp>
        <p:nvSpPr>
          <p:cNvPr id="4" name="Text Placeholder 3"/>
          <p:cNvSpPr>
            <a:spLocks noGrp="1"/>
          </p:cNvSpPr>
          <p:nvPr>
            <p:ph type="body" sz="quarter" idx="10"/>
          </p:nvPr>
        </p:nvSpPr>
        <p:spPr>
          <a:xfrm>
            <a:off x="457200" y="5224047"/>
            <a:ext cx="3352800" cy="523220"/>
          </a:xfrm>
        </p:spPr>
        <p:txBody>
          <a:bodyPr/>
          <a:lstStyle/>
          <a:p>
            <a:r>
              <a:rPr lang="en-US" dirty="0" smtClean="0"/>
              <a:t>Team</a:t>
            </a:r>
            <a:endParaRPr lang="en-US" dirty="0"/>
          </a:p>
        </p:txBody>
      </p:sp>
      <p:sp>
        <p:nvSpPr>
          <p:cNvPr id="10" name="Text Placeholder 9"/>
          <p:cNvSpPr>
            <a:spLocks noGrp="1"/>
          </p:cNvSpPr>
          <p:nvPr>
            <p:ph type="body" sz="quarter" idx="11"/>
          </p:nvPr>
        </p:nvSpPr>
        <p:spPr>
          <a:xfrm>
            <a:off x="469074" y="5757446"/>
            <a:ext cx="2573525" cy="461665"/>
          </a:xfrm>
        </p:spPr>
        <p:txBody>
          <a:bodyPr/>
          <a:lstStyle/>
          <a:p>
            <a:r>
              <a:rPr lang="en-US" sz="2400" dirty="0" smtClean="0"/>
              <a:t>Vladimir Nabokov</a:t>
            </a:r>
            <a:endParaRPr lang="en-US" sz="24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9400" y="2590799"/>
            <a:ext cx="3121158" cy="233172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6600" y="4724400"/>
            <a:ext cx="4038600" cy="1617479"/>
          </a:xfrm>
          <a:prstGeom prst="rect">
            <a:avLst/>
          </a:prstGeom>
        </p:spPr>
      </p:pic>
    </p:spTree>
    <p:extLst>
      <p:ext uri="{BB962C8B-B14F-4D97-AF65-F5344CB8AC3E}">
        <p14:creationId xmlns:p14="http://schemas.microsoft.com/office/powerpoint/2010/main" val="16231407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bg-BG" dirty="0" smtClean="0">
                <a:effectLst/>
              </a:rPr>
              <a:t>In </a:t>
            </a:r>
            <a:r>
              <a:rPr lang="bg-BG" dirty="0" smtClean="0">
                <a:effectLst/>
              </a:rPr>
              <a:t>computing, Physical Address Extension (PAE) is a feature to allow 32-bit x86 central processing units (CPUs) to access a physical address space </a:t>
            </a:r>
            <a:r>
              <a:rPr lang="bg-BG" dirty="0" smtClean="0">
                <a:effectLst/>
              </a:rPr>
              <a:t>(</a:t>
            </a:r>
            <a:r>
              <a:rPr lang="en-US" dirty="0" smtClean="0">
                <a:effectLst/>
              </a:rPr>
              <a:t>e.g., RAM</a:t>
            </a:r>
            <a:r>
              <a:rPr lang="bg-BG" dirty="0" smtClean="0">
                <a:effectLst/>
              </a:rPr>
              <a:t>) </a:t>
            </a:r>
            <a:r>
              <a:rPr lang="bg-BG" dirty="0" smtClean="0">
                <a:effectLst/>
              </a:rPr>
              <a:t>larger than 4 gigabytes </a:t>
            </a:r>
            <a:endParaRPr lang="en-US" dirty="0" smtClean="0"/>
          </a:p>
          <a:p>
            <a:endParaRPr lang="en-US" sz="2800" dirty="0" smtClean="0"/>
          </a:p>
          <a:p>
            <a:r>
              <a:rPr lang="en-US" sz="2800" dirty="0"/>
              <a:t>I</a:t>
            </a:r>
            <a:r>
              <a:rPr lang="en-US" sz="2800" dirty="0" smtClean="0"/>
              <a:t>nformation</a:t>
            </a:r>
            <a:r>
              <a:rPr lang="bg-BG" sz="2800" dirty="0" smtClean="0"/>
              <a:t>:</a:t>
            </a:r>
            <a:endParaRPr lang="en-US" sz="2800" dirty="0" smtClean="0"/>
          </a:p>
          <a:p>
            <a:pPr lvl="1"/>
            <a:r>
              <a:rPr lang="bg-BG" sz="2800" u="sng" dirty="0" smtClean="0">
                <a:effectLst/>
                <a:hlinkClick r:id="rId2"/>
              </a:rPr>
              <a:t>http</a:t>
            </a:r>
            <a:r>
              <a:rPr lang="bg-BG" sz="2800" u="sng" dirty="0">
                <a:effectLst/>
                <a:hlinkClick r:id="rId2"/>
              </a:rPr>
              <a:t>://en.wikipedia.org/wiki/Physical_Address_Extension</a:t>
            </a:r>
            <a:endParaRPr lang="bg-BG" sz="2800" dirty="0">
              <a:effectLst/>
            </a:endParaRPr>
          </a:p>
          <a:p>
            <a:pPr lvl="1"/>
            <a:endParaRPr lang="en-US" sz="2800" dirty="0" smtClean="0"/>
          </a:p>
          <a:p>
            <a:pPr lvl="1"/>
            <a:endParaRPr lang="en-US" sz="2800" dirty="0" smtClean="0"/>
          </a:p>
          <a:p>
            <a:pPr lvl="1"/>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10</a:t>
            </a:fld>
            <a:endParaRPr lang="en-US" dirty="0"/>
          </a:p>
        </p:txBody>
      </p:sp>
    </p:spTree>
    <p:extLst>
      <p:ext uri="{BB962C8B-B14F-4D97-AF65-F5344CB8AC3E}">
        <p14:creationId xmlns:p14="http://schemas.microsoft.com/office/powerpoint/2010/main" val="20368889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962399"/>
            <a:ext cx="6096000" cy="1295401"/>
          </a:xfrm>
        </p:spPr>
        <p:txBody>
          <a:bodyPr/>
          <a:lstStyle/>
          <a:p>
            <a:r>
              <a:rPr lang="en-US" smtClean="0"/>
              <a:t>Data </a:t>
            </a:r>
            <a:r>
              <a:rPr lang="en-US" smtClean="0"/>
              <a:t>transfer and </a:t>
            </a:r>
            <a:r>
              <a:rPr lang="en-US" dirty="0" smtClean="0"/>
              <a:t/>
            </a:r>
            <a:br>
              <a:rPr lang="en-US" dirty="0" smtClean="0"/>
            </a:br>
            <a:r>
              <a:rPr lang="en-US" dirty="0" smtClean="0"/>
              <a:t>Numeric systems</a:t>
            </a:r>
            <a:endParaRPr lang="en-US" dirty="0"/>
          </a:p>
        </p:txBody>
      </p:sp>
      <p:sp>
        <p:nvSpPr>
          <p:cNvPr id="3" name="Subtitle 2"/>
          <p:cNvSpPr>
            <a:spLocks noGrp="1"/>
          </p:cNvSpPr>
          <p:nvPr>
            <p:ph type="subTitle" idx="1"/>
          </p:nvPr>
        </p:nvSpPr>
        <p:spPr>
          <a:xfrm>
            <a:off x="1219200" y="5445920"/>
            <a:ext cx="6705600" cy="954880"/>
          </a:xfrm>
        </p:spPr>
        <p:txBody>
          <a:bodyPr/>
          <a:lstStyle/>
          <a:p>
            <a:r>
              <a:rPr lang="en-US" dirty="0" smtClean="0"/>
              <a:t>Means of data transfers</a:t>
            </a:r>
            <a:r>
              <a:rPr lang="bg-BG" dirty="0" smtClean="0"/>
              <a:t>, </a:t>
            </a:r>
            <a:r>
              <a:rPr lang="en-US" dirty="0" smtClean="0"/>
              <a:t>measurement units</a:t>
            </a:r>
            <a:r>
              <a:rPr lang="bg-BG" dirty="0" smtClean="0"/>
              <a:t>, </a:t>
            </a:r>
            <a:r>
              <a:rPr lang="en-US" dirty="0" smtClean="0"/>
              <a:t>work with numeric systems</a:t>
            </a:r>
            <a:endParaRPr lang="en-US" dirty="0"/>
          </a:p>
        </p:txBody>
      </p:sp>
      <p:pic>
        <p:nvPicPr>
          <p:cNvPr id="7" name="Picture 2" descr="C:\Users\User\Desktop\quantum-computing-recycled-particles-135111532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292714"/>
            <a:ext cx="3581400" cy="2542686"/>
          </a:xfrm>
          <a:prstGeom prst="rect">
            <a:avLst/>
          </a:prstGeom>
          <a:noFill/>
          <a:effectLst>
            <a:outerShdw blurRad="50800" dist="38100" dir="5400000" algn="t" rotWithShape="0">
              <a:prstClr val="black">
                <a:alpha val="40000"/>
              </a:prstClr>
            </a:outerShdw>
            <a:softEdge rad="12700"/>
          </a:effectLst>
          <a:extLst>
            <a:ext uri="{909E8E84-426E-40DD-AFC4-6F175D3DCCD1}">
              <a14:hiddenFill xmlns:a14="http://schemas.microsoft.com/office/drawing/2010/main">
                <a:solidFill>
                  <a:srgbClr val="FFFFFF"/>
                </a:solidFill>
              </a14:hiddenFill>
            </a:ext>
          </a:extLst>
        </p:spPr>
      </p:pic>
      <p:pic>
        <p:nvPicPr>
          <p:cNvPr id="8" name="Picture 3" descr="C:\Users\User\Desktop\FastConnection_040913-617x41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295400"/>
            <a:ext cx="3786096" cy="255270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6766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How do you compare the speeds of SSD and </a:t>
            </a:r>
            <a:r>
              <a:rPr lang="en-US" dirty="0" smtClean="0"/>
              <a:t>RAM?</a:t>
            </a:r>
          </a:p>
          <a:p>
            <a:pPr marL="871538" lvl="1" indent="-514350">
              <a:buFont typeface="+mj-lt"/>
              <a:buAutoNum type="alphaLcParenR"/>
            </a:pPr>
            <a:r>
              <a:rPr lang="en-US" dirty="0"/>
              <a:t> </a:t>
            </a:r>
            <a:r>
              <a:rPr lang="en-US" dirty="0" smtClean="0"/>
              <a:t>SSD is two times faster than </a:t>
            </a:r>
            <a:r>
              <a:rPr lang="en-US" dirty="0" smtClean="0"/>
              <a:t>RAM </a:t>
            </a:r>
            <a:endParaRPr lang="en-US" dirty="0" smtClean="0"/>
          </a:p>
          <a:p>
            <a:pPr marL="871538" lvl="1" indent="-514350">
              <a:buFont typeface="+mj-lt"/>
              <a:buAutoNum type="alphaLcParenR"/>
            </a:pPr>
            <a:r>
              <a:rPr lang="en-US" dirty="0"/>
              <a:t> </a:t>
            </a:r>
            <a:r>
              <a:rPr lang="en-US" dirty="0" smtClean="0"/>
              <a:t>RAM is two times faster than SSD</a:t>
            </a:r>
          </a:p>
          <a:p>
            <a:pPr marL="871538" lvl="1" indent="-514350">
              <a:buFont typeface="+mj-lt"/>
              <a:buAutoNum type="alphaLcParenR"/>
            </a:pPr>
            <a:r>
              <a:rPr lang="en-US" dirty="0"/>
              <a:t> </a:t>
            </a:r>
            <a:r>
              <a:rPr lang="en-US" dirty="0" smtClean="0"/>
              <a:t>SSD is many times faster than RAM</a:t>
            </a:r>
          </a:p>
          <a:p>
            <a:pPr marL="871538" lvl="1" indent="-514350">
              <a:buFont typeface="+mj-lt"/>
              <a:buAutoNum type="alphaLcParenR"/>
            </a:pPr>
            <a:r>
              <a:rPr lang="en-US" dirty="0"/>
              <a:t> </a:t>
            </a:r>
            <a:r>
              <a:rPr lang="en-US" dirty="0" smtClean="0"/>
              <a:t>RAM is many times faster than SSD</a:t>
            </a:r>
          </a:p>
          <a:p>
            <a:pPr marL="357188" lvl="1" indent="0">
              <a:buNone/>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sp>
        <p:nvSpPr>
          <p:cNvPr id="5" name="Oval 4"/>
          <p:cNvSpPr/>
          <p:nvPr/>
        </p:nvSpPr>
        <p:spPr>
          <a:xfrm>
            <a:off x="533400" y="3962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35044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sz="2600" dirty="0" smtClean="0"/>
              <a:t>SSD runs at speeds from 200 </a:t>
            </a:r>
            <a:r>
              <a:rPr lang="en-US" sz="2600" dirty="0"/>
              <a:t>MB/s and </a:t>
            </a:r>
            <a:r>
              <a:rPr lang="en-US" sz="2600" dirty="0" smtClean="0"/>
              <a:t>to 500 MB/s, while RAM </a:t>
            </a:r>
            <a:r>
              <a:rPr lang="en-US" sz="2600" dirty="0" smtClean="0"/>
              <a:t>runs </a:t>
            </a:r>
            <a:r>
              <a:rPr lang="en-US" sz="2600" dirty="0" smtClean="0"/>
              <a:t>at speeds from 6400 MB/s to 17066 </a:t>
            </a:r>
            <a:r>
              <a:rPr lang="en-US" sz="2600" dirty="0"/>
              <a:t>2/3 </a:t>
            </a:r>
            <a:r>
              <a:rPr lang="en-US" sz="2600" dirty="0" smtClean="0"/>
              <a:t>MB/s</a:t>
            </a:r>
            <a:endParaRPr lang="en-US" sz="2600" dirty="0" smtClean="0"/>
          </a:p>
          <a:p>
            <a:pPr marL="0" indent="0">
              <a:buNone/>
            </a:pPr>
            <a:endParaRPr lang="en-US" sz="2600" dirty="0"/>
          </a:p>
          <a:p>
            <a:r>
              <a:rPr lang="en-US" sz="2600" dirty="0" smtClean="0"/>
              <a:t>Information</a:t>
            </a:r>
            <a:r>
              <a:rPr lang="bg-BG" sz="2600" dirty="0" smtClean="0"/>
              <a:t>:</a:t>
            </a:r>
            <a:endParaRPr lang="en-US" sz="2600" dirty="0" smtClean="0"/>
          </a:p>
          <a:p>
            <a:pPr lvl="1"/>
            <a:r>
              <a:rPr lang="en-US" sz="2600" dirty="0" smtClean="0"/>
              <a:t>RAM</a:t>
            </a:r>
            <a:r>
              <a:rPr lang="en-US" sz="2600" dirty="0" smtClean="0"/>
              <a:t>: </a:t>
            </a:r>
            <a:r>
              <a:rPr lang="bg-BG" sz="2600" u="sng" dirty="0">
                <a:effectLst/>
                <a:hlinkClick r:id="rId2"/>
              </a:rPr>
              <a:t>http://en.wikipedia.org/wiki/DDR3_SDRAM</a:t>
            </a:r>
            <a:r>
              <a:rPr lang="bg-BG" sz="2600" dirty="0">
                <a:effectLst/>
              </a:rPr>
              <a:t> </a:t>
            </a:r>
            <a:r>
              <a:rPr lang="bg-BG" sz="2600" u="sng" dirty="0">
                <a:effectLst/>
                <a:hlinkClick r:id="rId3"/>
              </a:rPr>
              <a:t>http://</a:t>
            </a:r>
            <a:r>
              <a:rPr lang="bg-BG" sz="2600" u="sng" dirty="0" smtClean="0">
                <a:effectLst/>
                <a:hlinkClick r:id="rId3"/>
              </a:rPr>
              <a:t>en.wikipedia.org/wiki/Random-access_memory</a:t>
            </a:r>
            <a:endParaRPr lang="en-US" sz="2600" dirty="0" smtClean="0"/>
          </a:p>
          <a:p>
            <a:pPr lvl="1"/>
            <a:r>
              <a:rPr lang="en-US" sz="2600" dirty="0" smtClean="0"/>
              <a:t>SSD</a:t>
            </a:r>
            <a:r>
              <a:rPr lang="en-US" sz="2600" dirty="0" smtClean="0"/>
              <a:t>: </a:t>
            </a:r>
            <a:r>
              <a:rPr lang="bg-BG" sz="2600" u="sng" dirty="0">
                <a:effectLst/>
                <a:hlinkClick r:id="rId4"/>
              </a:rPr>
              <a:t>http://</a:t>
            </a:r>
            <a:r>
              <a:rPr lang="bg-BG" sz="2600" u="sng" dirty="0" smtClean="0">
                <a:effectLst/>
                <a:hlinkClick r:id="rId4"/>
              </a:rPr>
              <a:t>en.wikipedia.org/wiki/Ssd</a:t>
            </a:r>
            <a:endParaRPr lang="en-US" sz="2600" u="sng" dirty="0" smtClean="0">
              <a:effectLst/>
            </a:endParaRPr>
          </a:p>
          <a:p>
            <a:pPr lvl="1"/>
            <a:r>
              <a:rPr lang="en-US" sz="2600" dirty="0" smtClean="0"/>
              <a:t>SSD compared to HDD</a:t>
            </a:r>
            <a:r>
              <a:rPr lang="en-US" sz="2600" dirty="0" smtClean="0"/>
              <a:t>: </a:t>
            </a:r>
            <a:r>
              <a:rPr lang="bg-BG" sz="2600" u="sng" dirty="0">
                <a:effectLst/>
                <a:hlinkClick r:id="rId5"/>
              </a:rPr>
              <a:t>http://www.storagereview.com/ssd_vs_hdd</a:t>
            </a:r>
            <a:endParaRPr lang="bg-BG" sz="2600" dirty="0"/>
          </a:p>
        </p:txBody>
      </p:sp>
      <p:sp>
        <p:nvSpPr>
          <p:cNvPr id="4" name="Slide Number Placeholder 3"/>
          <p:cNvSpPr>
            <a:spLocks noGrp="1"/>
          </p:cNvSpPr>
          <p:nvPr>
            <p:ph type="sldNum" sz="quarter" idx="10"/>
          </p:nvPr>
        </p:nvSpPr>
        <p:spPr>
          <a:xfrm>
            <a:off x="8661400" y="6553200"/>
            <a:ext cx="457200" cy="228600"/>
          </a:xfrm>
        </p:spPr>
        <p:txBody>
          <a:bodyPr/>
          <a:lstStyle/>
          <a:p>
            <a:pPr>
              <a:defRPr/>
            </a:pPr>
            <a:fld id="{58452FF4-89E3-4D1B-9927-2DBDC00E58D7}" type="slidenum">
              <a:rPr lang="en-US" smtClean="0"/>
              <a:pPr>
                <a:defRPr/>
              </a:pPr>
              <a:t>13</a:t>
            </a:fld>
            <a:endParaRPr lang="en-US" dirty="0"/>
          </a:p>
        </p:txBody>
      </p:sp>
    </p:spTree>
    <p:extLst>
      <p:ext uri="{BB962C8B-B14F-4D97-AF65-F5344CB8AC3E}">
        <p14:creationId xmlns:p14="http://schemas.microsoft.com/office/powerpoint/2010/main" val="40521234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en-US" dirty="0" smtClean="0"/>
              <a:t>Operating systems</a:t>
            </a:r>
            <a:endParaRPr lang="en-US" dirty="0"/>
          </a:p>
        </p:txBody>
      </p:sp>
      <p:sp>
        <p:nvSpPr>
          <p:cNvPr id="3" name="Subtitle 2"/>
          <p:cNvSpPr>
            <a:spLocks noGrp="1"/>
          </p:cNvSpPr>
          <p:nvPr>
            <p:ph type="subTitle" idx="1"/>
          </p:nvPr>
        </p:nvSpPr>
        <p:spPr>
          <a:xfrm>
            <a:off x="838200" y="5374478"/>
            <a:ext cx="7467600" cy="950122"/>
          </a:xfrm>
        </p:spPr>
        <p:txBody>
          <a:bodyPr/>
          <a:lstStyle/>
          <a:p>
            <a:r>
              <a:rPr lang="en-US" dirty="0" smtClean="0"/>
              <a:t>Architecture</a:t>
            </a:r>
            <a:r>
              <a:rPr lang="bg-BG" dirty="0" smtClean="0"/>
              <a:t>, </a:t>
            </a:r>
            <a:r>
              <a:rPr lang="en-US" dirty="0" smtClean="0"/>
              <a:t>processes</a:t>
            </a:r>
            <a:r>
              <a:rPr lang="bg-BG" dirty="0" smtClean="0"/>
              <a:t>, </a:t>
            </a:r>
            <a:r>
              <a:rPr lang="en-US" dirty="0"/>
              <a:t>u</a:t>
            </a:r>
            <a:r>
              <a:rPr lang="en-US" dirty="0" smtClean="0"/>
              <a:t>sers</a:t>
            </a:r>
            <a:r>
              <a:rPr lang="bg-BG" dirty="0" smtClean="0"/>
              <a:t>,</a:t>
            </a:r>
            <a:r>
              <a:rPr lang="en-US" dirty="0" smtClean="0"/>
              <a:t> user interface</a:t>
            </a:r>
            <a:r>
              <a:rPr lang="bg-BG" dirty="0" smtClean="0"/>
              <a:t>, </a:t>
            </a:r>
            <a:r>
              <a:rPr lang="en-US" dirty="0"/>
              <a:t>f</a:t>
            </a:r>
            <a:r>
              <a:rPr lang="en-US" dirty="0" smtClean="0"/>
              <a:t>ile systems</a:t>
            </a:r>
            <a:endParaRPr lang="en-US" dirty="0"/>
          </a:p>
        </p:txBody>
      </p:sp>
      <p:pic>
        <p:nvPicPr>
          <p:cNvPr id="5" name="Picture 2" descr="http://www.frontrange.com/common/Images/Products_Solutions/Centennial/Information/Discovery_Info/cross_platfor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341082"/>
            <a:ext cx="6553200" cy="2408300"/>
          </a:xfrm>
          <a:prstGeom prst="roundRect">
            <a:avLst>
              <a:gd name="adj" fmla="val 5956"/>
            </a:avLst>
          </a:prstGeom>
          <a:noFill/>
          <a:extLst>
            <a:ext uri="{909E8E84-426E-40DD-AFC4-6F175D3DCCD1}">
              <a14:hiddenFill xmlns:a14="http://schemas.microsoft.com/office/drawing/2010/main">
                <a:solidFill>
                  <a:srgbClr val="FFFFFF"/>
                </a:solidFill>
              </a14:hiddenFill>
            </a:ext>
          </a:extLst>
        </p:spPr>
      </p:pic>
      <p:pic>
        <p:nvPicPr>
          <p:cNvPr id="15364" name="Picture 4" descr="http://www.pmar.eu/wp-content/uploads/2009/06/linux-logo.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rot="503918">
            <a:off x="6955891" y="480041"/>
            <a:ext cx="1462474" cy="1447800"/>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68" name="Picture 8" descr="http://knowfree.net/wp-content/uploads/2007/04/sol10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132045">
            <a:off x="2853430" y="3558229"/>
            <a:ext cx="1104256" cy="576810"/>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70" name="Picture 10" descr="http://t0.gstatic.com/images?q=tbn:724gHwvxFDnRuM:http://www.techgadgets.in/images/google-android-logo.jpg&amp;t=1"/>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rot="859146">
            <a:off x="2649591" y="940699"/>
            <a:ext cx="1589609" cy="772568"/>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72" name="Picture 12" descr="http://hotline.ccsinsight.com/_images-article/symbian_logo.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rot="21006843">
            <a:off x="6953016" y="3542542"/>
            <a:ext cx="1620520" cy="505086"/>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74" name="Picture 14" descr="http://www.webdesignermag.co.uk/wp-content/uploads/2010/06/iphone4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9601" y="1203941"/>
            <a:ext cx="1251598" cy="1143618"/>
          </a:xfrm>
          <a:prstGeom prst="roundRect">
            <a:avLst/>
          </a:prstGeom>
          <a:noFill/>
          <a:extLst>
            <a:ext uri="{909E8E84-426E-40DD-AFC4-6F175D3DCCD1}">
              <a14:hiddenFill xmlns:a14="http://schemas.microsoft.com/office/drawing/2010/main">
                <a:solidFill>
                  <a:srgbClr val="FFFFFF"/>
                </a:solidFill>
              </a14:hiddenFill>
            </a:ext>
          </a:extLst>
        </p:spPr>
      </p:pic>
      <p:pic>
        <p:nvPicPr>
          <p:cNvPr id="15376" name="Picture 16" descr="http://sdu.ictp.it/os/img/ubuntu_logo.jpg"/>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rot="306946">
            <a:off x="4715196" y="3617797"/>
            <a:ext cx="1680586" cy="504176"/>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78" name="Picture 18" descr="http://4.bp.blogspot.com/_8hjxEHOclQU/SF4koEojexI/AAAAAAAAAMY/fJ0gnSSNDEA/s400/300px-MacOS_original_logo.svg.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14045" y="2111022"/>
            <a:ext cx="1226206"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5380" name="Picture 20" descr="http://images.fixya.com/F/fedora/177x150/a2111005.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p:blipFill>
        <p:spPr bwMode="auto">
          <a:xfrm rot="21024750">
            <a:off x="4980513" y="1014554"/>
            <a:ext cx="1685925" cy="624859"/>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82" name="Picture 22" descr="http://cdn.erictric.com/wp-content/uploads/2010/06/iOS-4-Logo.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rot="20668474">
            <a:off x="1086765" y="2214039"/>
            <a:ext cx="818928" cy="349742"/>
          </a:xfrm>
          <a:prstGeom prst="roundRect">
            <a:avLst/>
          </a:prstGeom>
          <a:noFill/>
          <a:extLst>
            <a:ext uri="{909E8E84-426E-40DD-AFC4-6F175D3DCCD1}">
              <a14:hiddenFill xmlns:a14="http://schemas.microsoft.com/office/drawing/2010/main">
                <a:solidFill>
                  <a:srgbClr val="FFFFFF"/>
                </a:solidFill>
              </a14:hiddenFill>
            </a:ext>
          </a:extLst>
        </p:spPr>
      </p:pic>
      <p:pic>
        <p:nvPicPr>
          <p:cNvPr id="15386" name="Picture 26" descr="http://www.bbin.in/en/wp-content/uploads/2010/08/800px-QNX_logo.svg_-300x127.pn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7472" t="-13453" r="-7472" b="-13453"/>
          <a:stretch/>
        </p:blipFill>
        <p:spPr bwMode="auto">
          <a:xfrm rot="340637">
            <a:off x="614785" y="3521838"/>
            <a:ext cx="1329174" cy="621238"/>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p:spPr>
      </p:pic>
      <p:pic>
        <p:nvPicPr>
          <p:cNvPr id="15388" name="Picture 28" descr="http://static.arstechnica.net/windows_embedded_small.pn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a:stretch/>
        </p:blipFill>
        <p:spPr bwMode="auto">
          <a:xfrm rot="280204">
            <a:off x="3709924" y="496142"/>
            <a:ext cx="1827391" cy="635299"/>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90" name="Picture 30" descr="http://www.dataracks.net/images/freebsdLogo-large.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21081461">
            <a:off x="1767467" y="652367"/>
            <a:ext cx="743357" cy="874793"/>
          </a:xfrm>
          <a:prstGeom prst="roundRect">
            <a:avLst>
              <a:gd name="adj" fmla="val 6861"/>
            </a:avLst>
          </a:prstGeom>
          <a:noFill/>
          <a:extLst>
            <a:ext uri="{909E8E84-426E-40DD-AFC4-6F175D3DCCD1}">
              <a14:hiddenFill xmlns:a14="http://schemas.microsoft.com/office/drawing/2010/main">
                <a:solidFill>
                  <a:srgbClr val="FFFFFF"/>
                </a:solidFill>
              </a14:hiddenFill>
            </a:ext>
          </a:extLst>
        </p:spPr>
      </p:pic>
      <p:pic>
        <p:nvPicPr>
          <p:cNvPr id="15392" name="Picture 32" descr="http://www.hjackson.org/blog/debian-logo.pn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a:stretch/>
        </p:blipFill>
        <p:spPr bwMode="auto">
          <a:xfrm rot="21443247">
            <a:off x="7721198" y="2156293"/>
            <a:ext cx="1019003" cy="1023553"/>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p:spPr>
      </p:pic>
      <p:pic>
        <p:nvPicPr>
          <p:cNvPr id="15394" name="Picture 34" descr="http://www.mobiletopsoft.com/images/news/blackberry_logo.gif"/>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11388" b="24613"/>
          <a:stretch/>
        </p:blipFill>
        <p:spPr bwMode="auto">
          <a:xfrm rot="21334579">
            <a:off x="478854" y="2749834"/>
            <a:ext cx="1000152" cy="600091"/>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val="24803741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a:t> </a:t>
            </a:r>
            <a:r>
              <a:rPr lang="en-US" dirty="0" smtClean="0"/>
              <a:t>What is kernel?</a:t>
            </a:r>
          </a:p>
          <a:p>
            <a:pPr marL="871538" lvl="1" indent="-514350">
              <a:buFont typeface="+mj-lt"/>
              <a:buAutoNum type="alphaLcParenR"/>
            </a:pPr>
            <a:r>
              <a:rPr lang="en-US" dirty="0"/>
              <a:t> </a:t>
            </a:r>
            <a:r>
              <a:rPr lang="en-US" dirty="0">
                <a:effectLst/>
              </a:rPr>
              <a:t>Specific part of Linux operating system</a:t>
            </a:r>
            <a:endParaRPr lang="en-US" dirty="0" smtClean="0"/>
          </a:p>
          <a:p>
            <a:pPr marL="871538" lvl="1" indent="-514350">
              <a:buFont typeface="+mj-lt"/>
              <a:buAutoNum type="alphaLcParenR"/>
            </a:pPr>
            <a:r>
              <a:rPr lang="en-US" dirty="0"/>
              <a:t> </a:t>
            </a:r>
            <a:r>
              <a:rPr lang="en-US" dirty="0">
                <a:effectLst/>
              </a:rPr>
              <a:t>S</a:t>
            </a:r>
            <a:r>
              <a:rPr lang="en-US" dirty="0" smtClean="0">
                <a:effectLst/>
              </a:rPr>
              <a:t>pecific </a:t>
            </a:r>
            <a:r>
              <a:rPr lang="en-US" dirty="0">
                <a:effectLst/>
              </a:rPr>
              <a:t>part of Microsoft operating system</a:t>
            </a:r>
            <a:endParaRPr lang="bg-BG" dirty="0">
              <a:effectLst/>
            </a:endParaRPr>
          </a:p>
          <a:p>
            <a:pPr marL="871538" lvl="1" indent="-514350">
              <a:buFont typeface="+mj-lt"/>
              <a:buAutoNum type="alphaLcParenR"/>
            </a:pPr>
            <a:r>
              <a:rPr lang="en-US" dirty="0" smtClean="0"/>
              <a:t> </a:t>
            </a:r>
            <a:r>
              <a:rPr lang="en-US" dirty="0">
                <a:effectLst/>
              </a:rPr>
              <a:t>Specific part of MAC operating system</a:t>
            </a:r>
            <a:endParaRPr lang="en-US" dirty="0" smtClean="0"/>
          </a:p>
          <a:p>
            <a:pPr marL="871538" lvl="1" indent="-514350">
              <a:buFont typeface="+mj-lt"/>
              <a:buAutoNum type="alphaLcParenR"/>
            </a:pPr>
            <a:r>
              <a:rPr lang="en-US" dirty="0"/>
              <a:t> </a:t>
            </a:r>
            <a:r>
              <a:rPr lang="en-US" dirty="0">
                <a:effectLst/>
              </a:rPr>
              <a:t>All of the above </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15</a:t>
            </a:fld>
            <a:endParaRPr lang="en-US" dirty="0"/>
          </a:p>
        </p:txBody>
      </p:sp>
      <p:sp>
        <p:nvSpPr>
          <p:cNvPr id="5" name="Oval 4"/>
          <p:cNvSpPr/>
          <p:nvPr/>
        </p:nvSpPr>
        <p:spPr>
          <a:xfrm>
            <a:off x="495300" y="3505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5408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sz="2800" smtClean="0"/>
              <a:t>I</a:t>
            </a:r>
            <a:r>
              <a:rPr lang="en-US" sz="2800" smtClean="0">
                <a:effectLst/>
              </a:rPr>
              <a:t>n </a:t>
            </a:r>
            <a:r>
              <a:rPr lang="en-US" sz="2800" dirty="0">
                <a:effectLst/>
              </a:rPr>
              <a:t>computing, the kernel is a computer program that manages input/output requests from software and translates them into data processing instructions for the central processing unit and other electronic components of a computer. The kernel is a fundamental part of a modern computer's operating </a:t>
            </a:r>
            <a:r>
              <a:rPr lang="en-US" sz="2800" dirty="0" smtClean="0">
                <a:effectLst/>
              </a:rPr>
              <a:t>system  </a:t>
            </a:r>
            <a:endParaRPr lang="en-US" sz="2800" dirty="0">
              <a:effectLst/>
            </a:endParaRPr>
          </a:p>
          <a:p>
            <a:pPr marL="357188" lvl="1" indent="0">
              <a:buNone/>
            </a:pPr>
            <a:endParaRPr lang="en-US" sz="2800" dirty="0" smtClean="0"/>
          </a:p>
          <a:p>
            <a:pPr marL="357188" lvl="1" indent="0">
              <a:buNone/>
            </a:pPr>
            <a:endParaRPr lang="en-US" sz="2800" dirty="0" smtClean="0"/>
          </a:p>
          <a:p>
            <a:r>
              <a:rPr lang="en-US" sz="2800" dirty="0" smtClean="0"/>
              <a:t>Information</a:t>
            </a:r>
            <a:r>
              <a:rPr lang="bg-BG" sz="2800" dirty="0" smtClean="0"/>
              <a:t>:</a:t>
            </a:r>
            <a:endParaRPr lang="en-US" sz="2800" dirty="0" smtClean="0"/>
          </a:p>
          <a:p>
            <a:pPr lvl="1"/>
            <a:r>
              <a:rPr lang="en-US" sz="2800" b="0" dirty="0"/>
              <a:t> </a:t>
            </a:r>
            <a:r>
              <a:rPr lang="bg-BG" sz="2800" b="0" u="sng" dirty="0">
                <a:effectLst/>
                <a:hlinkClick r:id="rId2"/>
              </a:rPr>
              <a:t>http://en.wikipedia.org/wiki/Kernel_(computing</a:t>
            </a:r>
            <a:r>
              <a:rPr lang="bg-BG" sz="2800" b="0" u="sng" dirty="0" smtClean="0">
                <a:effectLst/>
                <a:hlinkClick r:id="rId2"/>
              </a:rPr>
              <a:t>)</a:t>
            </a:r>
            <a:endParaRPr lang="en-US" sz="2800" b="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16</a:t>
            </a:fld>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3932237"/>
            <a:ext cx="2362200" cy="187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15514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191001"/>
            <a:ext cx="7924800" cy="685800"/>
          </a:xfrm>
        </p:spPr>
        <p:txBody>
          <a:bodyPr/>
          <a:lstStyle/>
          <a:p>
            <a:r>
              <a:rPr lang="en-US" dirty="0" smtClean="0"/>
              <a:t>Software engineering</a:t>
            </a:r>
            <a:endParaRPr lang="en-US" dirty="0"/>
          </a:p>
        </p:txBody>
      </p:sp>
      <p:sp>
        <p:nvSpPr>
          <p:cNvPr id="3" name="Subtitle 2"/>
          <p:cNvSpPr>
            <a:spLocks noGrp="1"/>
          </p:cNvSpPr>
          <p:nvPr>
            <p:ph type="subTitle" idx="1"/>
          </p:nvPr>
        </p:nvSpPr>
        <p:spPr>
          <a:xfrm>
            <a:off x="609600" y="5145880"/>
            <a:ext cx="7924800" cy="1026320"/>
          </a:xfrm>
        </p:spPr>
        <p:txBody>
          <a:bodyPr/>
          <a:lstStyle/>
          <a:p>
            <a:r>
              <a:rPr lang="en-US" dirty="0" smtClean="0"/>
              <a:t>Analysis</a:t>
            </a:r>
            <a:r>
              <a:rPr lang="bg-BG" dirty="0" smtClean="0"/>
              <a:t>, </a:t>
            </a:r>
            <a:r>
              <a:rPr lang="en-US" dirty="0" smtClean="0"/>
              <a:t>specification</a:t>
            </a:r>
            <a:r>
              <a:rPr lang="bg-BG" dirty="0" smtClean="0"/>
              <a:t>, </a:t>
            </a:r>
            <a:r>
              <a:rPr lang="en-US" dirty="0" smtClean="0"/>
              <a:t>projection</a:t>
            </a:r>
            <a:r>
              <a:rPr lang="bg-BG" dirty="0" smtClean="0"/>
              <a:t>, </a:t>
            </a:r>
            <a:r>
              <a:rPr lang="en-US" dirty="0" smtClean="0"/>
              <a:t>prototype</a:t>
            </a:r>
            <a:r>
              <a:rPr lang="bg-BG" dirty="0" smtClean="0"/>
              <a:t>, </a:t>
            </a:r>
            <a:r>
              <a:rPr lang="en-US" dirty="0" smtClean="0"/>
              <a:t>implementation</a:t>
            </a:r>
            <a:r>
              <a:rPr lang="bg-BG" dirty="0" smtClean="0"/>
              <a:t>, </a:t>
            </a:r>
            <a:r>
              <a:rPr lang="en-US" dirty="0" smtClean="0"/>
              <a:t>testing</a:t>
            </a:r>
            <a:r>
              <a:rPr lang="bg-BG" dirty="0" smtClean="0"/>
              <a:t>, </a:t>
            </a:r>
            <a:r>
              <a:rPr lang="en-US" dirty="0" smtClean="0"/>
              <a:t>support</a:t>
            </a:r>
            <a:endParaRPr lang="en-US" dirty="0"/>
          </a:p>
        </p:txBody>
      </p:sp>
      <p:pic>
        <p:nvPicPr>
          <p:cNvPr id="7170" name="Picture 2" descr="C:\Users\User\Desktop\ibm-softwa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5527" y="1130300"/>
            <a:ext cx="5217273" cy="2776537"/>
          </a:xfrm>
          <a:prstGeom prst="rect">
            <a:avLst/>
          </a:prstGeom>
          <a:noFill/>
          <a:effectLst>
            <a:outerShdw blurRad="63500" sx="102000" sy="102000" algn="ctr" rotWithShape="0">
              <a:prstClr val="black">
                <a:alpha val="40000"/>
              </a:prstClr>
            </a:outerShdw>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2421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685800"/>
            <a:ext cx="8686800" cy="5638800"/>
          </a:xfrm>
        </p:spPr>
        <p:txBody>
          <a:bodyPr/>
          <a:lstStyle/>
          <a:p>
            <a:r>
              <a:rPr lang="bg-BG" sz="2800" dirty="0" smtClean="0">
                <a:effectLst/>
              </a:rPr>
              <a:t>Which </a:t>
            </a:r>
            <a:r>
              <a:rPr lang="bg-BG" sz="2800" dirty="0">
                <a:effectLst/>
              </a:rPr>
              <a:t>of the following is NOT one of the  12 guiding principles in  Agile software </a:t>
            </a:r>
            <a:r>
              <a:rPr lang="bg-BG" sz="2800" dirty="0" smtClean="0">
                <a:effectLst/>
              </a:rPr>
              <a:t>development</a:t>
            </a:r>
            <a:r>
              <a:rPr lang="en-US" sz="2800" dirty="0" smtClean="0">
                <a:effectLst/>
              </a:rPr>
              <a:t>?</a:t>
            </a:r>
            <a:endParaRPr lang="en-US" sz="2800" dirty="0" smtClean="0"/>
          </a:p>
          <a:p>
            <a:pPr marL="871538" lvl="1" indent="-514350">
              <a:buFont typeface="+mj-lt"/>
              <a:buAutoNum type="alphaLcParenR"/>
            </a:pPr>
            <a:r>
              <a:rPr lang="en-US" sz="2600" dirty="0" smtClean="0"/>
              <a:t>Deliver working software frequently, from couple of weeks to a couple of months   </a:t>
            </a:r>
          </a:p>
          <a:p>
            <a:pPr marL="871538" lvl="1" indent="-514350">
              <a:buFont typeface="+mj-lt"/>
              <a:buAutoNum type="alphaLcParenR"/>
            </a:pPr>
            <a:r>
              <a:rPr lang="bg-BG" sz="2600" dirty="0" smtClean="0">
                <a:effectLst/>
              </a:rPr>
              <a:t>Working </a:t>
            </a:r>
            <a:r>
              <a:rPr lang="bg-BG" sz="2600" dirty="0">
                <a:effectLst/>
              </a:rPr>
              <a:t>software is the primary measure of </a:t>
            </a:r>
            <a:r>
              <a:rPr lang="bg-BG" sz="2600" dirty="0" smtClean="0">
                <a:effectLst/>
              </a:rPr>
              <a:t>progress</a:t>
            </a:r>
            <a:r>
              <a:rPr lang="en-US" sz="2600" dirty="0" smtClean="0">
                <a:effectLst/>
              </a:rPr>
              <a:t> </a:t>
            </a:r>
            <a:endParaRPr lang="bg-BG" sz="2600" dirty="0">
              <a:effectLst/>
            </a:endParaRPr>
          </a:p>
          <a:p>
            <a:pPr marL="871538" lvl="1" indent="-514350">
              <a:buFont typeface="+mj-lt"/>
              <a:buAutoNum type="alphaLcParenR"/>
            </a:pPr>
            <a:r>
              <a:rPr lang="bg-BG" sz="2600" dirty="0" smtClean="0">
                <a:effectLst/>
              </a:rPr>
              <a:t>The </a:t>
            </a:r>
            <a:r>
              <a:rPr lang="bg-BG" sz="2600" dirty="0">
                <a:effectLst/>
              </a:rPr>
              <a:t>best architectures, requirements, and designs </a:t>
            </a:r>
            <a:r>
              <a:rPr lang="en-US" sz="2600" dirty="0" smtClean="0">
                <a:effectLst/>
              </a:rPr>
              <a:t> </a:t>
            </a:r>
            <a:r>
              <a:rPr lang="bg-BG" sz="2600" dirty="0" smtClean="0">
                <a:effectLst/>
              </a:rPr>
              <a:t>emerge </a:t>
            </a:r>
            <a:r>
              <a:rPr lang="bg-BG" sz="2600" dirty="0">
                <a:effectLst/>
              </a:rPr>
              <a:t>from </a:t>
            </a:r>
            <a:r>
              <a:rPr lang="bg-BG" sz="2600" dirty="0" smtClean="0">
                <a:effectLst/>
              </a:rPr>
              <a:t>self-organizing </a:t>
            </a:r>
            <a:r>
              <a:rPr lang="bg-BG" sz="2600" dirty="0">
                <a:effectLst/>
              </a:rPr>
              <a:t>teams</a:t>
            </a:r>
            <a:endParaRPr lang="en-US" sz="2600" dirty="0" smtClean="0"/>
          </a:p>
          <a:p>
            <a:pPr marL="871538" lvl="1" indent="-514350">
              <a:buFont typeface="+mj-lt"/>
              <a:buAutoNum type="alphaLcParenR"/>
            </a:pPr>
            <a:r>
              <a:rPr lang="en-US" sz="2600" dirty="0" smtClean="0"/>
              <a:t>Created software is always open-source and is distributed under GPL </a:t>
            </a:r>
            <a:r>
              <a:rPr lang="en-US" sz="2600" dirty="0" smtClean="0"/>
              <a:t>V2 </a:t>
            </a:r>
            <a:r>
              <a:rPr lang="en-US" sz="2600" dirty="0" smtClean="0"/>
              <a:t>license </a:t>
            </a:r>
            <a:endParaRPr lang="en-US" sz="2600" dirty="0"/>
          </a:p>
          <a:p>
            <a:pPr marL="871538" lvl="1" indent="-514350">
              <a:buFont typeface="+mj-lt"/>
              <a:buAutoNum type="alphaLcParenR"/>
            </a:pPr>
            <a:r>
              <a:rPr lang="en-US" sz="2600" dirty="0" smtClean="0"/>
              <a:t>All of the above</a:t>
            </a:r>
          </a:p>
          <a:p>
            <a:pPr marL="871538" lvl="1" indent="-514350">
              <a:buFont typeface="+mj-lt"/>
              <a:buAutoNum type="alphaLcParenR"/>
            </a:pPr>
            <a:r>
              <a:rPr lang="en-US" sz="2600" dirty="0" smtClean="0"/>
              <a:t>None of the above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18</a:t>
            </a:fld>
            <a:endParaRPr lang="en-US" dirty="0"/>
          </a:p>
        </p:txBody>
      </p:sp>
      <p:sp>
        <p:nvSpPr>
          <p:cNvPr id="5" name="Oval 4"/>
          <p:cNvSpPr/>
          <p:nvPr/>
        </p:nvSpPr>
        <p:spPr>
          <a:xfrm>
            <a:off x="495300" y="42291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1396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a:xfrm>
            <a:off x="228600" y="762000"/>
            <a:ext cx="8686800" cy="5791200"/>
          </a:xfrm>
        </p:spPr>
        <p:txBody>
          <a:bodyPr/>
          <a:lstStyle/>
          <a:p>
            <a:r>
              <a:rPr lang="bg-BG" sz="2400" dirty="0" smtClean="0">
                <a:effectLst/>
              </a:rPr>
              <a:t>Agile </a:t>
            </a:r>
            <a:r>
              <a:rPr lang="bg-BG" sz="2400" dirty="0">
                <a:effectLst/>
              </a:rPr>
              <a:t>development is a phrase used in software development to describe methodologies for incremental software development. Agile development is an alternative to traditional project management where emphasis is placed on empowering people to collaborate and make team decisions in addition to continuous planning, </a:t>
            </a:r>
            <a:r>
              <a:rPr lang="bg-BG" sz="2400" dirty="0" smtClean="0">
                <a:effectLst/>
              </a:rPr>
              <a:t>testing </a:t>
            </a:r>
            <a:r>
              <a:rPr lang="bg-BG" sz="2400" dirty="0">
                <a:effectLst/>
              </a:rPr>
              <a:t>and </a:t>
            </a:r>
            <a:r>
              <a:rPr lang="bg-BG" sz="2400" dirty="0" smtClean="0">
                <a:effectLst/>
              </a:rPr>
              <a:t>integration</a:t>
            </a:r>
            <a:r>
              <a:rPr lang="en-US" sz="2400" dirty="0" smtClean="0">
                <a:effectLst/>
              </a:rPr>
              <a:t> </a:t>
            </a:r>
            <a:endParaRPr lang="en-US" sz="2400" dirty="0" smtClean="0"/>
          </a:p>
          <a:p>
            <a:endParaRPr lang="en-US" sz="2400" dirty="0" smtClean="0"/>
          </a:p>
          <a:p>
            <a:r>
              <a:rPr lang="en-US" sz="2400" dirty="0" smtClean="0"/>
              <a:t>Information</a:t>
            </a:r>
            <a:r>
              <a:rPr lang="bg-BG" sz="2400" dirty="0" smtClean="0"/>
              <a:t>:</a:t>
            </a:r>
            <a:endParaRPr lang="en-US" sz="2400" dirty="0" smtClean="0"/>
          </a:p>
          <a:p>
            <a:pPr lvl="1"/>
            <a:r>
              <a:rPr lang="en-US" sz="2400" dirty="0" smtClean="0"/>
              <a:t>The 12 Principles:</a:t>
            </a:r>
            <a:r>
              <a:rPr lang="bg-BG" sz="2400" dirty="0" smtClean="0">
                <a:effectLst/>
              </a:rPr>
              <a:t> </a:t>
            </a:r>
            <a:r>
              <a:rPr lang="bg-BG" sz="2400" u="sng" dirty="0">
                <a:effectLst/>
                <a:hlinkClick r:id="rId2"/>
              </a:rPr>
              <a:t>http://</a:t>
            </a:r>
            <a:r>
              <a:rPr lang="bg-BG" sz="2400" u="sng" dirty="0" smtClean="0">
                <a:effectLst/>
                <a:hlinkClick r:id="rId2"/>
              </a:rPr>
              <a:t>www.agilemanifesto.org/principles.html</a:t>
            </a:r>
            <a:endParaRPr lang="en-US" sz="2400" u="sng" dirty="0" smtClean="0">
              <a:effectLst/>
            </a:endParaRPr>
          </a:p>
          <a:p>
            <a:pPr lvl="1"/>
            <a:r>
              <a:rPr lang="bg-BG" sz="2400" dirty="0">
                <a:effectLst/>
              </a:rPr>
              <a:t>More on Agile: </a:t>
            </a:r>
            <a:r>
              <a:rPr lang="bg-BG" sz="2400" u="sng" dirty="0">
                <a:effectLst/>
                <a:hlinkClick r:id="rId3"/>
              </a:rPr>
              <a:t>http://en.wikipedia.org/wiki/Agile_software_development</a:t>
            </a:r>
            <a:endParaRPr lang="bg-BG" sz="2400" dirty="0">
              <a:effectLst/>
            </a:endParaRPr>
          </a:p>
          <a:p>
            <a:pPr lvl="1"/>
            <a:endParaRPr lang="en-US" sz="2400" dirty="0" smtClean="0"/>
          </a:p>
          <a:p>
            <a:pPr lvl="1"/>
            <a:endParaRPr lang="en-US" sz="2400" dirty="0" smtClean="0"/>
          </a:p>
          <a:p>
            <a:pPr marL="357188" lvl="1" indent="0">
              <a:buNone/>
            </a:pPr>
            <a:endParaRPr lang="bg-BG" sz="24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19</a:t>
            </a:fld>
            <a:endParaRPr lang="en-US" dirty="0"/>
          </a:p>
        </p:txBody>
      </p:sp>
    </p:spTree>
    <p:extLst>
      <p:ext uri="{BB962C8B-B14F-4D97-AF65-F5344CB8AC3E}">
        <p14:creationId xmlns:p14="http://schemas.microsoft.com/office/powerpoint/2010/main" val="14944318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76800"/>
            <a:ext cx="7924800" cy="685800"/>
          </a:xfrm>
        </p:spPr>
        <p:txBody>
          <a:bodyPr/>
          <a:lstStyle/>
          <a:p>
            <a:r>
              <a:rPr lang="en-US" dirty="0" smtClean="0"/>
              <a:t>Computer systems</a:t>
            </a:r>
            <a:endParaRPr lang="en-US" dirty="0"/>
          </a:p>
        </p:txBody>
      </p:sp>
      <p:sp>
        <p:nvSpPr>
          <p:cNvPr id="3" name="Subtitle 2"/>
          <p:cNvSpPr>
            <a:spLocks noGrp="1"/>
          </p:cNvSpPr>
          <p:nvPr>
            <p:ph type="subTitle" idx="1"/>
          </p:nvPr>
        </p:nvSpPr>
        <p:spPr>
          <a:xfrm>
            <a:off x="609600" y="5603079"/>
            <a:ext cx="7924800" cy="569120"/>
          </a:xfrm>
        </p:spPr>
        <p:txBody>
          <a:bodyPr/>
          <a:lstStyle/>
          <a:p>
            <a:r>
              <a:rPr lang="en-US" dirty="0" smtClean="0"/>
              <a:t>Hardware</a:t>
            </a:r>
            <a:endParaRPr lang="en-US" dirty="0"/>
          </a:p>
        </p:txBody>
      </p:sp>
      <p:pic>
        <p:nvPicPr>
          <p:cNvPr id="2051" name="Picture 3" descr="C:\Users\User\Desktop\pc repair _full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67" y="812824"/>
            <a:ext cx="5010982" cy="37591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User\Desktop\Platinum2-Fina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314450"/>
            <a:ext cx="4343400" cy="325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81063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00601"/>
            <a:ext cx="7924800" cy="685800"/>
          </a:xfrm>
        </p:spPr>
        <p:txBody>
          <a:bodyPr/>
          <a:lstStyle/>
          <a:p>
            <a:r>
              <a:rPr lang="en-US" dirty="0" smtClean="0"/>
              <a:t>Data Compression</a:t>
            </a:r>
            <a:endParaRPr lang="en-US" dirty="0"/>
          </a:p>
        </p:txBody>
      </p:sp>
      <p:sp>
        <p:nvSpPr>
          <p:cNvPr id="3" name="Subtitle 2"/>
          <p:cNvSpPr>
            <a:spLocks noGrp="1"/>
          </p:cNvSpPr>
          <p:nvPr>
            <p:ph type="subTitle" idx="1"/>
          </p:nvPr>
        </p:nvSpPr>
        <p:spPr>
          <a:xfrm>
            <a:off x="609600" y="5603080"/>
            <a:ext cx="7924800" cy="569120"/>
          </a:xfrm>
        </p:spPr>
        <p:txBody>
          <a:bodyPr/>
          <a:lstStyle/>
          <a:p>
            <a:r>
              <a:rPr lang="en-US" dirty="0" smtClean="0"/>
              <a:t>Algorithms for compression</a:t>
            </a:r>
            <a:r>
              <a:rPr lang="bg-BG" dirty="0" smtClean="0"/>
              <a:t>, </a:t>
            </a:r>
            <a:r>
              <a:rPr lang="en-US" dirty="0" smtClean="0"/>
              <a:t>archiving software</a:t>
            </a:r>
            <a:endParaRPr lang="en-US" dirty="0"/>
          </a:p>
        </p:txBody>
      </p:sp>
      <p:pic>
        <p:nvPicPr>
          <p:cNvPr id="19458" name="Picture 2" descr="http://www.di.ens.fr/~cherniav/images/data.jp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807155" y="1257299"/>
            <a:ext cx="3829050" cy="3009901"/>
          </a:xfrm>
          <a:prstGeom prst="roundRect">
            <a:avLst>
              <a:gd name="adj" fmla="val 3915"/>
            </a:avLst>
          </a:prstGeom>
          <a:noFill/>
          <a:ln>
            <a:noFill/>
          </a:ln>
          <a:effectLst>
            <a:outerShdw blurRad="127000" dist="38100" dir="2700000" algn="ctr">
              <a:srgbClr val="000000">
                <a:alpha val="45000"/>
              </a:srgbClr>
            </a:outerShdw>
          </a:effectLst>
          <a:scene3d>
            <a:camera prst="perspectiveContrastingRightFacing">
              <a:rot lat="20885729" lon="20316383" rev="21463455"/>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19460" name="Picture 4" descr="http://web.mit.edu/newsoffice/images/article_images/20091217161424-4.jpg"/>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987800" y="1143000"/>
            <a:ext cx="4165600" cy="3124200"/>
          </a:xfrm>
          <a:prstGeom prst="roundRect">
            <a:avLst>
              <a:gd name="adj" fmla="val 3659"/>
            </a:avLst>
          </a:prstGeom>
          <a:noFill/>
          <a:ln>
            <a:noFill/>
          </a:ln>
          <a:effectLst>
            <a:outerShdw blurRad="127000" dist="38100" dir="2700000" algn="ctr">
              <a:srgbClr val="000000">
                <a:alpha val="45000"/>
              </a:srgbClr>
            </a:outerShdw>
          </a:effectLst>
          <a:scene3d>
            <a:camera prst="perspectiveFront" fov="2700000">
              <a:rot lat="20376001" lon="1938000" rev="20712002"/>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19462" name="Picture 6" descr="http://t2.gstatic.com/images?q=tbn:NyRmokIuyyzZhM:http://portableapps.com/files/images/logos/7-zip.png&amp;t=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191018">
            <a:off x="1707953" y="846144"/>
            <a:ext cx="1041597" cy="593711"/>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464" name="Picture 8" descr="http://t2.gstatic.com/images?q=tbn:rGUKQ6YrwerA5M:http://img.photobucket.com/albums/v63/umaranjum/Feburary/gzip3d.png&amp;t=1"/>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21326303">
            <a:off x="3476297" y="3677088"/>
            <a:ext cx="1085019" cy="717293"/>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466" name="Picture 10" descr="http://www.hbp.com/images/winzip_logo.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1421823">
            <a:off x="7315626" y="3625342"/>
            <a:ext cx="738721" cy="792446"/>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468" name="Picture 12" descr="http://2.bp.blogspot.com/_QCueOts1jT0/Sfn0fQih-1I/AAAAAAAACXU/glsUpttVkdc/s400/winrar.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p:blipFill>
        <p:spPr bwMode="auto">
          <a:xfrm rot="366306">
            <a:off x="652481" y="3465239"/>
            <a:ext cx="1010375" cy="945507"/>
          </a:xfrm>
          <a:prstGeom prst="roundRect">
            <a:avLst>
              <a:gd name="adj" fmla="val 5210"/>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470" name="Picture 14" descr="http://t0.gstatic.com/images?q=tbn:ANd9GcRYfS27MIn7aBAIBzHUSQNX0rqpZrAwzog5vjLw9st7CqFwD74&amp;t=1&amp;usg=__0MYBxnhHsso04yawZHG5FYwbhzs="/>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20893829">
            <a:off x="7423546" y="827000"/>
            <a:ext cx="976846" cy="1355263"/>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472" name="Picture 16" descr="http://1.bp.blogspot.com/_WDytkVEEwXI/TJd4ylKFF8I/AAAAAAAACAw/Qt7TMFxomhg/s1600/WinISO.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21359808">
            <a:off x="4205612" y="1249824"/>
            <a:ext cx="718392" cy="993954"/>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476" name="Picture 20" descr="http://al-wed.com/prodownload/n915.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68128">
            <a:off x="5308255" y="3625108"/>
            <a:ext cx="1228846" cy="688666"/>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4875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The .</a:t>
            </a:r>
            <a:r>
              <a:rPr lang="en-US" dirty="0" err="1" smtClean="0"/>
              <a:t>xz</a:t>
            </a:r>
            <a:r>
              <a:rPr lang="en-US" dirty="0" smtClean="0"/>
              <a:t> file format is:</a:t>
            </a:r>
          </a:p>
          <a:p>
            <a:pPr marL="871538" lvl="1" indent="-514350">
              <a:buFont typeface="+mj-lt"/>
              <a:buAutoNum type="alphaLcParenR"/>
            </a:pPr>
            <a:r>
              <a:rPr lang="en-US" dirty="0"/>
              <a:t>Archiving only </a:t>
            </a:r>
            <a:endParaRPr lang="en-US" dirty="0" smtClean="0"/>
          </a:p>
          <a:p>
            <a:pPr marL="871538" lvl="1" indent="-514350">
              <a:buFont typeface="+mj-lt"/>
              <a:buAutoNum type="alphaLcParenR"/>
            </a:pPr>
            <a:r>
              <a:rPr lang="en-US" dirty="0"/>
              <a:t>Compression only </a:t>
            </a:r>
            <a:endParaRPr lang="en-US" dirty="0" smtClean="0"/>
          </a:p>
          <a:p>
            <a:pPr marL="871538" lvl="1" indent="-514350">
              <a:buFont typeface="+mj-lt"/>
              <a:buAutoNum type="alphaLcParenR"/>
            </a:pPr>
            <a:r>
              <a:rPr lang="en-US" dirty="0"/>
              <a:t>Archiving and compression </a:t>
            </a:r>
            <a:endParaRPr lang="en-US" dirty="0" smtClean="0"/>
          </a:p>
          <a:p>
            <a:pPr marL="871538" lvl="1" indent="-514350">
              <a:buFont typeface="+mj-lt"/>
              <a:buAutoNum type="alphaLcParenR"/>
            </a:pPr>
            <a:r>
              <a:rPr lang="en-US" dirty="0"/>
              <a:t>Software packaging and distribution </a:t>
            </a:r>
            <a:endParaRPr lang="en-US" dirty="0" smtClean="0"/>
          </a:p>
          <a:p>
            <a:pPr marL="871538" lvl="1" indent="-514350">
              <a:buFont typeface="+mj-lt"/>
              <a:buAutoNum type="alphaLcParenR"/>
            </a:pPr>
            <a:r>
              <a:rPr lang="en-US" dirty="0"/>
              <a:t>Document packaging and distribution </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21</a:t>
            </a:fld>
            <a:endParaRPr lang="en-US" dirty="0"/>
          </a:p>
        </p:txBody>
      </p:sp>
      <p:sp>
        <p:nvSpPr>
          <p:cNvPr id="5" name="Oval 4"/>
          <p:cNvSpPr/>
          <p:nvPr/>
        </p:nvSpPr>
        <p:spPr>
          <a:xfrm>
            <a:off x="495300" y="2174175"/>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7643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dirty="0" smtClean="0"/>
              <a:t>The .</a:t>
            </a:r>
            <a:r>
              <a:rPr lang="en-US" dirty="0" err="1" smtClean="0"/>
              <a:t>xz</a:t>
            </a:r>
            <a:r>
              <a:rPr lang="en-US" dirty="0" smtClean="0"/>
              <a:t> file format is used to  compress </a:t>
            </a:r>
            <a:r>
              <a:rPr lang="en-US" dirty="0"/>
              <a:t>single files as input, and does not bundle multiple files into a single archive. It is therefore common to compress a file that is itself an </a:t>
            </a:r>
            <a:r>
              <a:rPr lang="en-US" dirty="0" smtClean="0"/>
              <a:t>archive</a:t>
            </a:r>
          </a:p>
          <a:p>
            <a:endParaRPr lang="en-US" dirty="0" smtClean="0"/>
          </a:p>
          <a:p>
            <a:r>
              <a:rPr lang="en-US" dirty="0" smtClean="0"/>
              <a:t>Information</a:t>
            </a:r>
            <a:r>
              <a:rPr lang="bg-BG" dirty="0" smtClean="0"/>
              <a:t>:</a:t>
            </a:r>
            <a:endParaRPr lang="en-US" dirty="0" smtClean="0"/>
          </a:p>
          <a:p>
            <a:pPr lvl="1"/>
            <a:r>
              <a:rPr lang="en-US" sz="2800" dirty="0">
                <a:hlinkClick r:id="rId2"/>
              </a:rPr>
              <a:t>http://</a:t>
            </a:r>
            <a:r>
              <a:rPr lang="en-US" sz="2800" dirty="0" smtClean="0">
                <a:hlinkClick r:id="rId2"/>
              </a:rPr>
              <a:t>en.wikipedia.org/wiki/Xz</a:t>
            </a:r>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22</a:t>
            </a:fld>
            <a:endParaRPr lang="en-US" dirty="0"/>
          </a:p>
        </p:txBody>
      </p:sp>
    </p:spTree>
    <p:extLst>
      <p:ext uri="{BB962C8B-B14F-4D97-AF65-F5344CB8AC3E}">
        <p14:creationId xmlns:p14="http://schemas.microsoft.com/office/powerpoint/2010/main" val="22898611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19200"/>
            <a:ext cx="7924800" cy="685800"/>
          </a:xfrm>
        </p:spPr>
        <p:txBody>
          <a:bodyPr/>
          <a:lstStyle/>
          <a:p>
            <a:r>
              <a:rPr lang="en-US" dirty="0" smtClean="0"/>
              <a:t>Text processing</a:t>
            </a:r>
            <a:endParaRPr lang="en-US" dirty="0"/>
          </a:p>
        </p:txBody>
      </p:sp>
      <p:sp>
        <p:nvSpPr>
          <p:cNvPr id="3" name="Subtitle 2"/>
          <p:cNvSpPr>
            <a:spLocks noGrp="1"/>
          </p:cNvSpPr>
          <p:nvPr>
            <p:ph type="subTitle" idx="1"/>
          </p:nvPr>
        </p:nvSpPr>
        <p:spPr>
          <a:xfrm>
            <a:off x="609600" y="2133599"/>
            <a:ext cx="7924800" cy="873920"/>
          </a:xfrm>
        </p:spPr>
        <p:txBody>
          <a:bodyPr/>
          <a:lstStyle/>
          <a:p>
            <a:r>
              <a:rPr lang="en-US" dirty="0"/>
              <a:t>Working with word processing software, file formats, coding, text, tables, </a:t>
            </a:r>
            <a:r>
              <a:rPr lang="en-US" dirty="0" smtClean="0"/>
              <a:t>figures</a:t>
            </a:r>
            <a:endParaRPr lang="en-US" dirty="0"/>
          </a:p>
        </p:txBody>
      </p:sp>
      <p:pic>
        <p:nvPicPr>
          <p:cNvPr id="22530" name="Picture 2" descr="http://www.binbin.net/photos/generic/ele/electronic-word-processing-typewrit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3738" y="3492776"/>
            <a:ext cx="3467100" cy="2831824"/>
          </a:xfrm>
          <a:prstGeom prst="roundRect">
            <a:avLst>
              <a:gd name="adj" fmla="val 3910"/>
            </a:avLst>
          </a:prstGeom>
          <a:noFill/>
          <a:extLst>
            <a:ext uri="{909E8E84-426E-40DD-AFC4-6F175D3DCCD1}">
              <a14:hiddenFill xmlns:a14="http://schemas.microsoft.com/office/drawing/2010/main">
                <a:solidFill>
                  <a:srgbClr val="FFFFFF"/>
                </a:solidFill>
              </a14:hiddenFill>
            </a:ext>
          </a:extLst>
        </p:spPr>
      </p:pic>
      <p:pic>
        <p:nvPicPr>
          <p:cNvPr id="22532" name="Picture 4" descr="http://www.altoonaridgelodge.com/images/MS-Wo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32866">
            <a:off x="768725" y="3751179"/>
            <a:ext cx="2438400" cy="25602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2534" name="Picture 6" descr="http://ui.openoffice.org/VisualDesign/gifs/Icons/OOo30_final_mimetype/Galaxy_OOo3_writer-doc_25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287559">
            <a:off x="6019920" y="3800053"/>
            <a:ext cx="2419732" cy="24197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71097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Which of the word processors is an open source program?</a:t>
            </a:r>
          </a:p>
          <a:p>
            <a:pPr marL="871538" lvl="1" indent="-514350">
              <a:buFont typeface="+mj-lt"/>
              <a:buAutoNum type="alphaLcParenR"/>
            </a:pPr>
            <a:r>
              <a:rPr lang="en-US" dirty="0" err="1" smtClean="0"/>
              <a:t>AbiWord</a:t>
            </a:r>
            <a:endParaRPr lang="en-US" dirty="0" smtClean="0"/>
          </a:p>
          <a:p>
            <a:pPr marL="871538" lvl="1" indent="-514350">
              <a:buFont typeface="+mj-lt"/>
              <a:buAutoNum type="alphaLcParenR"/>
            </a:pPr>
            <a:r>
              <a:rPr lang="en-US" dirty="0" err="1" smtClean="0"/>
              <a:t>Kingsoft</a:t>
            </a:r>
            <a:r>
              <a:rPr lang="en-US" dirty="0" smtClean="0"/>
              <a:t> Writer</a:t>
            </a:r>
          </a:p>
          <a:p>
            <a:pPr marL="871538" lvl="1" indent="-514350">
              <a:buFont typeface="+mj-lt"/>
              <a:buAutoNum type="alphaLcParenR"/>
            </a:pPr>
            <a:r>
              <a:rPr lang="en-US" dirty="0" err="1" smtClean="0"/>
              <a:t>Mellel</a:t>
            </a:r>
            <a:endParaRPr lang="en-US" dirty="0" smtClean="0"/>
          </a:p>
          <a:p>
            <a:pPr marL="871538" lvl="1" indent="-514350">
              <a:buFont typeface="+mj-lt"/>
              <a:buAutoNum type="alphaLcParenR"/>
            </a:pPr>
            <a:r>
              <a:rPr lang="en-US" dirty="0" smtClean="0"/>
              <a:t>WordPad</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sp>
        <p:nvSpPr>
          <p:cNvPr id="5" name="Oval 4"/>
          <p:cNvSpPr/>
          <p:nvPr/>
        </p:nvSpPr>
        <p:spPr>
          <a:xfrm>
            <a:off x="520700" y="208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71901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dirty="0" err="1" smtClean="0"/>
              <a:t>AbiWord</a:t>
            </a:r>
            <a:r>
              <a:rPr lang="en-US" dirty="0" smtClean="0"/>
              <a:t> is </a:t>
            </a:r>
            <a:r>
              <a:rPr lang="en-US" dirty="0" smtClean="0"/>
              <a:t>an open </a:t>
            </a:r>
            <a:r>
              <a:rPr lang="en-US" dirty="0" smtClean="0"/>
              <a:t>source software word </a:t>
            </a:r>
            <a:r>
              <a:rPr lang="en-US" dirty="0" smtClean="0"/>
              <a:t>processor, which runs </a:t>
            </a:r>
            <a:r>
              <a:rPr lang="en-US" dirty="0"/>
              <a:t>on Linux, Microsoft </a:t>
            </a:r>
            <a:r>
              <a:rPr lang="en-US" dirty="0" smtClean="0"/>
              <a:t>Windows and other operating systems</a:t>
            </a:r>
            <a:r>
              <a:rPr lang="en-US" dirty="0"/>
              <a:t> </a:t>
            </a:r>
            <a:endParaRPr lang="en-US" dirty="0" smtClean="0"/>
          </a:p>
          <a:p>
            <a:endParaRPr lang="en-US" dirty="0" smtClean="0"/>
          </a:p>
          <a:p>
            <a:r>
              <a:rPr lang="en-US" dirty="0" smtClean="0"/>
              <a:t>Information</a:t>
            </a:r>
            <a:r>
              <a:rPr lang="bg-BG" dirty="0" smtClean="0"/>
              <a:t>:</a:t>
            </a:r>
            <a:endParaRPr lang="en-US" dirty="0" smtClean="0"/>
          </a:p>
          <a:p>
            <a:pPr lvl="1"/>
            <a:r>
              <a:rPr lang="en-US" sz="2800" b="0" dirty="0" smtClean="0">
                <a:hlinkClick r:id="rId2"/>
              </a:rPr>
              <a:t>http</a:t>
            </a:r>
            <a:r>
              <a:rPr lang="en-US" sz="2800" b="0" dirty="0">
                <a:hlinkClick r:id="rId2"/>
              </a:rPr>
              <a:t>://</a:t>
            </a:r>
            <a:r>
              <a:rPr lang="en-US" sz="2800" b="0" dirty="0" smtClean="0">
                <a:hlinkClick r:id="rId2"/>
              </a:rPr>
              <a:t>en.wikipedia.org/wiki/AbiWord</a:t>
            </a:r>
            <a:endParaRPr lang="en-US" sz="2800" b="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25</a:t>
            </a:fld>
            <a:endParaRPr lang="en-US" dirty="0"/>
          </a:p>
        </p:txBody>
      </p:sp>
    </p:spTree>
    <p:extLst>
      <p:ext uri="{BB962C8B-B14F-4D97-AF65-F5344CB8AC3E}">
        <p14:creationId xmlns:p14="http://schemas.microsoft.com/office/powerpoint/2010/main" val="39491280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2667" y="4419601"/>
            <a:ext cx="7924800" cy="685800"/>
          </a:xfrm>
        </p:spPr>
        <p:txBody>
          <a:bodyPr/>
          <a:lstStyle/>
          <a:p>
            <a:r>
              <a:rPr lang="en-US" dirty="0" smtClean="0"/>
              <a:t>Computer graphics</a:t>
            </a:r>
            <a:endParaRPr lang="en-US" dirty="0"/>
          </a:p>
        </p:txBody>
      </p:sp>
      <p:sp>
        <p:nvSpPr>
          <p:cNvPr id="3" name="Subtitle 2"/>
          <p:cNvSpPr>
            <a:spLocks noGrp="1"/>
          </p:cNvSpPr>
          <p:nvPr>
            <p:ph type="subTitle" idx="1"/>
          </p:nvPr>
        </p:nvSpPr>
        <p:spPr>
          <a:xfrm>
            <a:off x="592667" y="5450680"/>
            <a:ext cx="7924800" cy="873920"/>
          </a:xfrm>
        </p:spPr>
        <p:txBody>
          <a:bodyPr/>
          <a:lstStyle/>
          <a:p>
            <a:r>
              <a:rPr lang="en-US" dirty="0" smtClean="0"/>
              <a:t>Raster</a:t>
            </a:r>
            <a:r>
              <a:rPr lang="bg-BG" dirty="0" smtClean="0"/>
              <a:t> </a:t>
            </a:r>
            <a:r>
              <a:rPr lang="en-US" dirty="0" smtClean="0"/>
              <a:t>and vector graphic</a:t>
            </a:r>
            <a:r>
              <a:rPr lang="bg-BG" dirty="0" smtClean="0"/>
              <a:t>, </a:t>
            </a:r>
            <a:r>
              <a:rPr lang="en-US" dirty="0" smtClean="0"/>
              <a:t>image formats</a:t>
            </a:r>
            <a:r>
              <a:rPr lang="bg-BG" dirty="0" smtClean="0"/>
              <a:t>, </a:t>
            </a:r>
            <a:r>
              <a:rPr lang="en-US" dirty="0" smtClean="0"/>
              <a:t>image editors</a:t>
            </a:r>
            <a:r>
              <a:rPr lang="bg-BG" dirty="0" smtClean="0"/>
              <a:t>, </a:t>
            </a:r>
            <a:r>
              <a:rPr lang="en-US" dirty="0"/>
              <a:t>c</a:t>
            </a:r>
            <a:r>
              <a:rPr lang="en-US" dirty="0" smtClean="0"/>
              <a:t>olor ranges</a:t>
            </a:r>
            <a:endParaRPr lang="en-US" dirty="0"/>
          </a:p>
        </p:txBody>
      </p:sp>
      <p:pic>
        <p:nvPicPr>
          <p:cNvPr id="26629" name="Picture 5" descr="http://www.learnkey.com/elearning/images/product_categories/web.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685800" y="914400"/>
            <a:ext cx="2819400" cy="2324006"/>
          </a:xfrm>
          <a:prstGeom prst="roundRect">
            <a:avLst>
              <a:gd name="adj" fmla="val 1625"/>
            </a:avLst>
          </a:prstGeom>
          <a:noFill/>
          <a:effectLst>
            <a:softEdge rad="31750"/>
          </a:effectLst>
          <a:scene3d>
            <a:camera prst="perspectiveHeroicExtremeRightFacing"/>
            <a:lightRig rig="threePt" dir="t"/>
          </a:scene3d>
          <a:extLst>
            <a:ext uri="{909E8E84-426E-40DD-AFC4-6F175D3DCCD1}">
              <a14:hiddenFill xmlns:a14="http://schemas.microsoft.com/office/drawing/2010/main">
                <a:solidFill>
                  <a:srgbClr val="FFFFFF"/>
                </a:solidFill>
              </a14:hiddenFill>
            </a:ext>
          </a:extLst>
        </p:spPr>
      </p:pic>
      <p:pic>
        <p:nvPicPr>
          <p:cNvPr id="266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2371784"/>
            <a:ext cx="2289805" cy="1590616"/>
          </a:xfrm>
          <a:prstGeom prst="rect">
            <a:avLst/>
          </a:prstGeom>
          <a:noFill/>
          <a:ln>
            <a:noFill/>
          </a:ln>
          <a:effectLst>
            <a:outerShdw dist="35921" dir="2700000" algn="ctr" rotWithShape="0">
              <a:schemeClr val="bg2"/>
            </a:outerShdw>
            <a:softEdge rad="12700"/>
          </a:effectLst>
          <a:scene3d>
            <a:camera prst="perspectiveHeroicExtremeLeftFacing"/>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33" name="Picture 9" descr="http://www.new-options.com/images/paintbrushes.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p:blipFill>
        <p:spPr bwMode="auto">
          <a:xfrm rot="21433975">
            <a:off x="6770073" y="568181"/>
            <a:ext cx="1726691" cy="1600873"/>
          </a:xfrm>
          <a:prstGeom prst="roundRect">
            <a:avLst/>
          </a:prstGeom>
          <a:noFill/>
          <a:effectLst>
            <a:softEdge rad="31750"/>
          </a:effectLst>
          <a:scene3d>
            <a:camera prst="perspectiveHeroicExtremeRightFacing" fov="5400000">
              <a:rot lat="389930" lon="1246741" rev="21556313"/>
            </a:camera>
            <a:lightRig rig="threePt" dir="t"/>
          </a:scene3d>
          <a:extLst>
            <a:ext uri="{909E8E84-426E-40DD-AFC4-6F175D3DCCD1}">
              <a14:hiddenFill xmlns:a14="http://schemas.microsoft.com/office/drawing/2010/main">
                <a:solidFill>
                  <a:srgbClr val="FFFFFF"/>
                </a:solidFill>
              </a14:hiddenFill>
            </a:ext>
          </a:extLst>
        </p:spPr>
      </p:pic>
      <p:pic>
        <p:nvPicPr>
          <p:cNvPr id="266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353793">
            <a:off x="1952979" y="533401"/>
            <a:ext cx="5209822" cy="3407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30572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a:t> What does </a:t>
            </a:r>
            <a:r>
              <a:rPr lang="en-US" dirty="0" smtClean="0"/>
              <a:t>Tessellation </a:t>
            </a:r>
            <a:r>
              <a:rPr lang="en-US" dirty="0"/>
              <a:t>do in computer </a:t>
            </a:r>
            <a:r>
              <a:rPr lang="en-US" dirty="0" smtClean="0"/>
              <a:t>graphics?</a:t>
            </a:r>
          </a:p>
          <a:p>
            <a:pPr marL="871538" lvl="1" indent="-514350">
              <a:buFont typeface="+mj-lt"/>
              <a:buAutoNum type="alphaLcParenR"/>
            </a:pPr>
            <a:r>
              <a:rPr lang="en-US" dirty="0" smtClean="0"/>
              <a:t>Decreases </a:t>
            </a:r>
            <a:r>
              <a:rPr lang="en-US" dirty="0"/>
              <a:t>the quality of rendering in-game</a:t>
            </a:r>
          </a:p>
          <a:p>
            <a:pPr marL="871538" lvl="1" indent="-514350">
              <a:buFont typeface="+mj-lt"/>
              <a:buAutoNum type="alphaLcParenR"/>
            </a:pPr>
            <a:r>
              <a:rPr lang="en-US" dirty="0" smtClean="0"/>
              <a:t>Decreases </a:t>
            </a:r>
            <a:r>
              <a:rPr lang="en-US" dirty="0"/>
              <a:t>the organization of </a:t>
            </a:r>
            <a:r>
              <a:rPr lang="en-US" dirty="0" smtClean="0"/>
              <a:t>information            needed </a:t>
            </a:r>
            <a:r>
              <a:rPr lang="en-US" dirty="0"/>
              <a:t>to render</a:t>
            </a:r>
            <a:endParaRPr lang="en-US" dirty="0" smtClean="0"/>
          </a:p>
          <a:p>
            <a:pPr marL="871538" lvl="1" indent="-514350">
              <a:buFont typeface="+mj-lt"/>
              <a:buAutoNum type="alphaLcParenR"/>
            </a:pPr>
            <a:r>
              <a:rPr lang="en-US" dirty="0" smtClean="0"/>
              <a:t>Gives </a:t>
            </a:r>
            <a:r>
              <a:rPr lang="en-US" dirty="0"/>
              <a:t>the appearance of the surfaces of </a:t>
            </a:r>
            <a:r>
              <a:rPr lang="en-US" dirty="0" smtClean="0"/>
              <a:t> realistic </a:t>
            </a:r>
            <a:r>
              <a:rPr lang="en-US" dirty="0"/>
              <a:t>three-dimensional objects</a:t>
            </a:r>
            <a:endParaRPr lang="en-US" dirty="0" smtClean="0"/>
          </a:p>
          <a:p>
            <a:pPr marL="871538" lvl="1" indent="-514350">
              <a:buFont typeface="+mj-lt"/>
              <a:buAutoNum type="alphaLcParenR"/>
            </a:pPr>
            <a:r>
              <a:rPr lang="en-US" dirty="0"/>
              <a:t> </a:t>
            </a:r>
            <a:r>
              <a:rPr lang="en-US" dirty="0" smtClean="0"/>
              <a:t>Makes </a:t>
            </a:r>
            <a:r>
              <a:rPr lang="en-US" dirty="0"/>
              <a:t>the 3d water look better</a:t>
            </a:r>
            <a:endParaRPr lang="en-US" dirty="0" smtClean="0"/>
          </a:p>
          <a:p>
            <a:pPr marL="871538" lvl="1" indent="-514350">
              <a:buFont typeface="+mj-lt"/>
              <a:buAutoNum type="alphaLcParenR"/>
            </a:pPr>
            <a:endParaRPr lang="en-US" dirty="0" smtClean="0"/>
          </a:p>
          <a:p>
            <a:pPr marL="357188" lvl="1" indent="0">
              <a:buNone/>
            </a:pPr>
            <a:endParaRPr lang="en-US" dirty="0" smtClean="0"/>
          </a:p>
          <a:p>
            <a:pPr marL="357188" lvl="1" indent="0">
              <a:buNone/>
            </a:pP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27</a:t>
            </a:fld>
            <a:endParaRPr lang="en-US" dirty="0"/>
          </a:p>
        </p:txBody>
      </p:sp>
      <p:sp>
        <p:nvSpPr>
          <p:cNvPr id="5" name="Oval 4"/>
          <p:cNvSpPr/>
          <p:nvPr/>
        </p:nvSpPr>
        <p:spPr>
          <a:xfrm>
            <a:off x="495300" y="3886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77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sz="3000" dirty="0" smtClean="0"/>
              <a:t>In </a:t>
            </a:r>
            <a:r>
              <a:rPr lang="en-US" sz="3000" dirty="0"/>
              <a:t>computer graphics, the term "tessellation" is used to describe the organization of information </a:t>
            </a:r>
            <a:r>
              <a:rPr lang="en-US" sz="3000" dirty="0" smtClean="0"/>
              <a:t>needed</a:t>
            </a:r>
            <a:r>
              <a:rPr lang="en-US" sz="3000" dirty="0"/>
              <a:t> to render and to give the</a:t>
            </a:r>
            <a:r>
              <a:rPr lang="en-US" sz="3000" dirty="0" smtClean="0"/>
              <a:t/>
            </a:r>
            <a:br>
              <a:rPr lang="en-US" sz="3000" dirty="0" smtClean="0"/>
            </a:br>
            <a:r>
              <a:rPr lang="en-US" sz="3000" dirty="0" smtClean="0"/>
              <a:t>appearance of the </a:t>
            </a:r>
            <a:r>
              <a:rPr lang="en-US" sz="3000" dirty="0" smtClean="0"/>
              <a:t>surfaces </a:t>
            </a:r>
            <a:r>
              <a:rPr lang="en-US" sz="3000" dirty="0"/>
              <a:t>of realistic three-dimensional </a:t>
            </a:r>
            <a:r>
              <a:rPr lang="en-US" sz="3000" dirty="0" smtClean="0"/>
              <a:t>objects</a:t>
            </a:r>
            <a:r>
              <a:rPr lang="en-US" sz="3000" dirty="0"/>
              <a:t> </a:t>
            </a:r>
            <a:endParaRPr lang="en-US" sz="3000" dirty="0" smtClean="0"/>
          </a:p>
          <a:p>
            <a:endParaRPr lang="en-US" sz="3000" dirty="0" smtClean="0"/>
          </a:p>
          <a:p>
            <a:r>
              <a:rPr lang="en-US" sz="3000" dirty="0" smtClean="0"/>
              <a:t>Information</a:t>
            </a:r>
          </a:p>
          <a:p>
            <a:pPr lvl="1"/>
            <a:r>
              <a:rPr lang="en-US" b="0" dirty="0" smtClean="0">
                <a:hlinkClick r:id="rId2"/>
              </a:rPr>
              <a:t>http</a:t>
            </a:r>
            <a:r>
              <a:rPr lang="en-US" b="0" dirty="0">
                <a:hlinkClick r:id="rId2"/>
              </a:rPr>
              <a:t>://en.wikipedia.org/wiki/Tessellation</a:t>
            </a:r>
            <a:endParaRPr lang="en-US" b="0" dirty="0" smtClean="0"/>
          </a:p>
          <a:p>
            <a:pPr lvl="1"/>
            <a:r>
              <a:rPr lang="en-US" b="0" dirty="0" smtClean="0">
                <a:hlinkClick r:id="rId3"/>
              </a:rPr>
              <a:t>http</a:t>
            </a:r>
            <a:r>
              <a:rPr lang="en-US" b="0" dirty="0">
                <a:hlinkClick r:id="rId3"/>
              </a:rPr>
              <a:t>://</a:t>
            </a:r>
            <a:r>
              <a:rPr lang="en-US" b="0" dirty="0" smtClean="0">
                <a:hlinkClick r:id="rId3"/>
              </a:rPr>
              <a:t>cryengine.com/features/visuals</a:t>
            </a:r>
            <a:endParaRPr lang="en-US" b="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28</a:t>
            </a:fld>
            <a:endParaRPr lang="en-US" dirty="0"/>
          </a:p>
        </p:txBody>
      </p:sp>
    </p:spTree>
    <p:extLst>
      <p:ext uri="{BB962C8B-B14F-4D97-AF65-F5344CB8AC3E}">
        <p14:creationId xmlns:p14="http://schemas.microsoft.com/office/powerpoint/2010/main" val="6146808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917280"/>
            <a:ext cx="7924800" cy="685800"/>
          </a:xfrm>
        </p:spPr>
        <p:txBody>
          <a:bodyPr/>
          <a:lstStyle/>
          <a:p>
            <a:r>
              <a:rPr lang="en-US" dirty="0" smtClean="0"/>
              <a:t>Databases</a:t>
            </a:r>
            <a:endParaRPr lang="en-US" dirty="0"/>
          </a:p>
        </p:txBody>
      </p:sp>
      <p:sp>
        <p:nvSpPr>
          <p:cNvPr id="3" name="Subtitle 2"/>
          <p:cNvSpPr>
            <a:spLocks noGrp="1"/>
          </p:cNvSpPr>
          <p:nvPr>
            <p:ph type="subTitle" idx="1"/>
          </p:nvPr>
        </p:nvSpPr>
        <p:spPr>
          <a:xfrm>
            <a:off x="609600" y="5710324"/>
            <a:ext cx="7924800" cy="569120"/>
          </a:xfrm>
        </p:spPr>
        <p:txBody>
          <a:bodyPr/>
          <a:lstStyle/>
          <a:p>
            <a:r>
              <a:rPr lang="en-US" dirty="0"/>
              <a:t>Data models, tables, relationships, SQL</a:t>
            </a:r>
          </a:p>
        </p:txBody>
      </p:sp>
      <p:pic>
        <p:nvPicPr>
          <p:cNvPr id="5" name="Picture 2" descr="-&quot;Relational"/>
          <p:cNvPicPr>
            <a:picLocks noChangeAspect="1" noChangeArrowheads="1"/>
          </p:cNvPicPr>
          <p:nvPr/>
        </p:nvPicPr>
        <p:blipFill>
          <a:blip r:embed="rId2" cstate="screen">
            <a:lum bright="20000" contrast="20000"/>
            <a:extLst>
              <a:ext uri="{28A0092B-C50C-407E-A947-70E740481C1C}">
                <a14:useLocalDpi xmlns:a14="http://schemas.microsoft.com/office/drawing/2010/main" val="0"/>
              </a:ext>
            </a:extLst>
          </a:blip>
          <a:srcRect/>
          <a:stretch>
            <a:fillRect/>
          </a:stretch>
        </p:blipFill>
        <p:spPr bwMode="auto">
          <a:xfrm rot="21417933">
            <a:off x="3048000" y="779902"/>
            <a:ext cx="2971800" cy="1503111"/>
          </a:xfrm>
          <a:prstGeom prst="rect">
            <a:avLst/>
          </a:prstGeom>
          <a:noFill/>
          <a:effectLst>
            <a:outerShdw blurRad="88900" sx="106000" sy="106000" algn="ctr" rotWithShape="0">
              <a:prstClr val="black">
                <a:alpha val="40000"/>
              </a:prstClr>
            </a:outerShdw>
          </a:effectLst>
        </p:spPr>
      </p:pic>
      <p:pic>
        <p:nvPicPr>
          <p:cNvPr id="6" name="Picture 4" descr="http://www.saheltech.com/photos/database2.jpg"/>
          <p:cNvPicPr>
            <a:picLocks noChangeAspect="1" noChangeArrowheads="1"/>
          </p:cNvPicPr>
          <p:nvPr/>
        </p:nvPicPr>
        <p:blipFill>
          <a:blip r:embed="rId3" cstate="screen">
            <a:lum bright="20000" contrast="40000"/>
            <a:extLst>
              <a:ext uri="{28A0092B-C50C-407E-A947-70E740481C1C}">
                <a14:useLocalDpi xmlns:a14="http://schemas.microsoft.com/office/drawing/2010/main" val="0"/>
              </a:ext>
            </a:extLst>
          </a:blip>
          <a:srcRect/>
          <a:stretch>
            <a:fillRect/>
          </a:stretch>
        </p:blipFill>
        <p:spPr bwMode="auto">
          <a:xfrm rot="21270379">
            <a:off x="5266620" y="2477584"/>
            <a:ext cx="2974180" cy="1918825"/>
          </a:xfrm>
          <a:prstGeom prst="roundRect">
            <a:avLst>
              <a:gd name="adj" fmla="val 4705"/>
            </a:avLst>
          </a:prstGeom>
          <a:solidFill>
            <a:srgbClr val="FFFFFF">
              <a:shade val="85000"/>
            </a:srgbClr>
          </a:solidFill>
          <a:ln>
            <a:noFill/>
          </a:ln>
          <a:effectLst>
            <a:outerShdw blurRad="88900" sx="106000" sy="106000" algn="ctr" rotWithShape="0">
              <a:prstClr val="black">
                <a:alpha val="40000"/>
              </a:prstClr>
            </a:outerShdw>
          </a:effectLst>
        </p:spPr>
      </p:pic>
      <p:pic>
        <p:nvPicPr>
          <p:cNvPr id="7" name="Picture 2" descr="http://store.kagi.com/gif/6CN_LIVE/Drag%20%20Drop%20Icon%20125_128_vph03.jp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rot="414036">
            <a:off x="2937029" y="2301960"/>
            <a:ext cx="2315833" cy="2129743"/>
          </a:xfrm>
          <a:prstGeom prst="roundRect">
            <a:avLst>
              <a:gd name="adj" fmla="val 7737"/>
            </a:avLst>
          </a:prstGeom>
          <a:noFill/>
          <a:effectLst>
            <a:outerShdw blurRad="88900" sx="106000" sy="106000" algn="ctr" rotWithShape="0">
              <a:prstClr val="black">
                <a:alpha val="40000"/>
              </a:prstClr>
            </a:outerShdw>
          </a:effectLst>
        </p:spPr>
      </p:pic>
      <p:pic>
        <p:nvPicPr>
          <p:cNvPr id="8" name="Picture 2" descr="http://images.visual-paradigm.com/vpuml/provides/codedbeng/generate_db_illu.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rot="21330146">
            <a:off x="691293" y="2701970"/>
            <a:ext cx="2170387" cy="1765072"/>
          </a:xfrm>
          <a:prstGeom prst="roundRect">
            <a:avLst>
              <a:gd name="adj" fmla="val 2941"/>
            </a:avLst>
          </a:prstGeom>
          <a:noFill/>
          <a:effectLst>
            <a:outerShdw blurRad="88900" sx="106000" sy="106000" algn="ctr" rotWithShape="0">
              <a:prstClr val="black">
                <a:alpha val="40000"/>
              </a:prstClr>
            </a:outerShdw>
          </a:effectLst>
        </p:spPr>
      </p:pic>
      <p:pic>
        <p:nvPicPr>
          <p:cNvPr id="4" name="Picture 2" descr="http://www.iconspedia.com/uploads/1913906277156034685.png"/>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rot="286140">
            <a:off x="776582" y="804411"/>
            <a:ext cx="2664508" cy="2294812"/>
          </a:xfrm>
          <a:prstGeom prst="rect">
            <a:avLst/>
          </a:prstGeom>
          <a:noFill/>
          <a:effectLst>
            <a:outerShdw blurRad="88900" sx="106000" sy="106000" algn="ctr" rotWithShape="0">
              <a:prstClr val="black">
                <a:alpha val="40000"/>
              </a:prstClr>
            </a:outerShdw>
          </a:effectLst>
        </p:spPr>
      </p:pic>
      <p:pic>
        <p:nvPicPr>
          <p:cNvPr id="9" name="Picture 2" descr="http://www.selikoff.net/blog-files/database-good.png"/>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rot="202978">
            <a:off x="5779953" y="994191"/>
            <a:ext cx="1911982" cy="1682018"/>
          </a:xfrm>
          <a:prstGeom prst="roundRect">
            <a:avLst>
              <a:gd name="adj" fmla="val 8594"/>
            </a:avLst>
          </a:prstGeom>
          <a:solidFill>
            <a:srgbClr val="FFFFFF">
              <a:shade val="85000"/>
            </a:srgbClr>
          </a:solidFill>
          <a:ln>
            <a:noFill/>
          </a:ln>
          <a:effectLst>
            <a:outerShdw blurRad="88900" sx="106000" sy="106000" algn="ctr" rotWithShape="0">
              <a:prstClr val="black">
                <a:alpha val="40000"/>
              </a:prstClr>
            </a:outerShdw>
          </a:effectLst>
        </p:spPr>
      </p:pic>
    </p:spTree>
    <p:extLst>
      <p:ext uri="{BB962C8B-B14F-4D97-AF65-F5344CB8AC3E}">
        <p14:creationId xmlns:p14="http://schemas.microsoft.com/office/powerpoint/2010/main" val="15856041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Which of the following is NOT a type of RAM?</a:t>
            </a:r>
          </a:p>
          <a:p>
            <a:pPr marL="871538" lvl="1" indent="-514350">
              <a:buFont typeface="+mj-lt"/>
              <a:buAutoNum type="alphaLcParenR"/>
            </a:pPr>
            <a:r>
              <a:rPr lang="en-US" dirty="0" smtClean="0"/>
              <a:t>DRAM</a:t>
            </a:r>
          </a:p>
          <a:p>
            <a:pPr marL="871538" lvl="1" indent="-514350">
              <a:buFont typeface="+mj-lt"/>
              <a:buAutoNum type="alphaLcParenR"/>
            </a:pPr>
            <a:r>
              <a:rPr lang="en-US" dirty="0" smtClean="0"/>
              <a:t>ERAM</a:t>
            </a:r>
          </a:p>
          <a:p>
            <a:pPr marL="871538" lvl="1" indent="-514350">
              <a:buFont typeface="+mj-lt"/>
              <a:buAutoNum type="alphaLcParenR"/>
            </a:pPr>
            <a:r>
              <a:rPr lang="en-US" dirty="0" smtClean="0"/>
              <a:t>SRAM</a:t>
            </a:r>
          </a:p>
          <a:p>
            <a:pPr marL="871538" lvl="1" indent="-514350">
              <a:buFont typeface="+mj-lt"/>
              <a:buAutoNum type="alphaLcParenR"/>
            </a:pPr>
            <a:r>
              <a:rPr lang="en-US" dirty="0" smtClean="0"/>
              <a:t>SDRAM</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a:t>
            </a:fld>
            <a:endParaRPr lang="en-US" dirty="0"/>
          </a:p>
        </p:txBody>
      </p:sp>
      <p:sp>
        <p:nvSpPr>
          <p:cNvPr id="5" name="Oval 4"/>
          <p:cNvSpPr/>
          <p:nvPr/>
        </p:nvSpPr>
        <p:spPr>
          <a:xfrm>
            <a:off x="508000" y="2212275"/>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57998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Which </a:t>
            </a:r>
            <a:r>
              <a:rPr lang="en-US" dirty="0"/>
              <a:t>of the following statements can be used to display all rows from MySQL table “books”?</a:t>
            </a:r>
          </a:p>
          <a:p>
            <a:pPr marL="871538" lvl="1" indent="-514350">
              <a:buFont typeface="+mj-lt"/>
              <a:buAutoNum type="alphaLcParenR"/>
            </a:pPr>
            <a:r>
              <a:rPr lang="en-US" dirty="0" smtClean="0"/>
              <a:t>SELECT </a:t>
            </a:r>
            <a:r>
              <a:rPr lang="en-US" dirty="0"/>
              <a:t>* FROM books</a:t>
            </a:r>
          </a:p>
          <a:p>
            <a:pPr marL="871538" lvl="1" indent="-514350">
              <a:buFont typeface="+mj-lt"/>
              <a:buAutoNum type="alphaLcParenR"/>
            </a:pPr>
            <a:r>
              <a:rPr lang="en-US" dirty="0" smtClean="0"/>
              <a:t>SHOW </a:t>
            </a:r>
            <a:r>
              <a:rPr lang="en-US" dirty="0"/>
              <a:t>* FROM books</a:t>
            </a:r>
          </a:p>
          <a:p>
            <a:pPr marL="871538" lvl="1" indent="-514350">
              <a:buFont typeface="+mj-lt"/>
              <a:buAutoNum type="alphaLcParenR"/>
            </a:pPr>
            <a:r>
              <a:rPr lang="en-US" dirty="0" smtClean="0"/>
              <a:t>DISPLAY </a:t>
            </a:r>
            <a:r>
              <a:rPr lang="en-US" dirty="0"/>
              <a:t>* FROM books</a:t>
            </a:r>
          </a:p>
          <a:p>
            <a:pPr marL="871538" lvl="1" indent="-514350">
              <a:buFont typeface="+mj-lt"/>
              <a:buAutoNum type="alphaLcParenR"/>
            </a:pPr>
            <a:r>
              <a:rPr lang="en-US" dirty="0" smtClean="0"/>
              <a:t>SELECT </a:t>
            </a:r>
            <a:r>
              <a:rPr lang="en-US" dirty="0"/>
              <a:t>ALL * FROM books</a:t>
            </a:r>
          </a:p>
          <a:p>
            <a:pPr marL="871538" lvl="1" indent="-514350">
              <a:buFont typeface="+mj-lt"/>
              <a:buAutoNum type="alphaLcParenR"/>
            </a:pPr>
            <a:r>
              <a:rPr lang="en-US" dirty="0" smtClean="0"/>
              <a:t>DISPLAY </a:t>
            </a:r>
            <a:r>
              <a:rPr lang="en-US" dirty="0"/>
              <a:t>ALL* FROM </a:t>
            </a:r>
            <a:r>
              <a:rPr lang="en-US" dirty="0" smtClean="0"/>
              <a:t>books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30</a:t>
            </a:fld>
            <a:endParaRPr lang="en-US" dirty="0"/>
          </a:p>
        </p:txBody>
      </p:sp>
      <p:sp>
        <p:nvSpPr>
          <p:cNvPr id="5" name="Oval 4"/>
          <p:cNvSpPr/>
          <p:nvPr/>
        </p:nvSpPr>
        <p:spPr>
          <a:xfrm>
            <a:off x="495300" y="210045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8887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sz="2800" dirty="0" smtClean="0"/>
              <a:t>A </a:t>
            </a:r>
            <a:r>
              <a:rPr lang="en-US" sz="2800" dirty="0"/>
              <a:t>SELECT statement retrieves zero or more </a:t>
            </a:r>
            <a:r>
              <a:rPr lang="en-US" sz="2800" dirty="0" smtClean="0"/>
              <a:t>rows from </a:t>
            </a:r>
            <a:r>
              <a:rPr lang="en-US" sz="2800" dirty="0"/>
              <a:t>one or more </a:t>
            </a:r>
            <a:r>
              <a:rPr lang="en-US" sz="2800" dirty="0" smtClean="0"/>
              <a:t>database tables </a:t>
            </a:r>
            <a:r>
              <a:rPr lang="en-US" sz="2800" dirty="0"/>
              <a:t>or database </a:t>
            </a:r>
            <a:r>
              <a:rPr lang="en-US" sz="2800" dirty="0" smtClean="0"/>
              <a:t>views</a:t>
            </a:r>
            <a:endParaRPr lang="bg-BG" sz="2800" dirty="0"/>
          </a:p>
          <a:p>
            <a:pPr marL="0" indent="0">
              <a:buNone/>
            </a:pPr>
            <a:endParaRPr lang="en-US" dirty="0" smtClean="0"/>
          </a:p>
          <a:p>
            <a:r>
              <a:rPr lang="en-US" dirty="0" smtClean="0"/>
              <a:t>Information</a:t>
            </a:r>
            <a:r>
              <a:rPr lang="bg-BG" dirty="0" smtClean="0"/>
              <a:t>:</a:t>
            </a:r>
            <a:endParaRPr lang="en-US" dirty="0" smtClean="0"/>
          </a:p>
          <a:p>
            <a:pPr lvl="1"/>
            <a:r>
              <a:rPr lang="en-US" sz="2800" b="0" u="sng" dirty="0" smtClean="0">
                <a:effectLst/>
                <a:hlinkClick r:id="rId2"/>
              </a:rPr>
              <a:t>http</a:t>
            </a:r>
            <a:r>
              <a:rPr lang="en-US" sz="2800" b="0" u="sng" dirty="0">
                <a:effectLst/>
                <a:hlinkClick r:id="rId2"/>
              </a:rPr>
              <a:t>://www.w3schools.com/sql</a:t>
            </a:r>
            <a:r>
              <a:rPr lang="en-US" sz="2800" b="0" u="sng" dirty="0" smtClean="0">
                <a:effectLst/>
                <a:hlinkClick r:id="rId2"/>
              </a:rPr>
              <a:t>/</a:t>
            </a:r>
            <a:endParaRPr lang="en-US" sz="2800" b="0" u="sng" dirty="0" smtClean="0">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31</a:t>
            </a:fld>
            <a:endParaRPr lang="en-US" dirty="0"/>
          </a:p>
        </p:txBody>
      </p:sp>
    </p:spTree>
    <p:extLst>
      <p:ext uri="{BB962C8B-B14F-4D97-AF65-F5344CB8AC3E}">
        <p14:creationId xmlns:p14="http://schemas.microsoft.com/office/powerpoint/2010/main" val="198494354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19600"/>
            <a:ext cx="7924800" cy="685800"/>
          </a:xfrm>
        </p:spPr>
        <p:txBody>
          <a:bodyPr/>
          <a:lstStyle/>
          <a:p>
            <a:r>
              <a:rPr lang="en-US" dirty="0" smtClean="0"/>
              <a:t>Information systems</a:t>
            </a:r>
            <a:endParaRPr lang="en-US" dirty="0"/>
          </a:p>
        </p:txBody>
      </p:sp>
      <p:sp>
        <p:nvSpPr>
          <p:cNvPr id="3" name="Subtitle 2"/>
          <p:cNvSpPr>
            <a:spLocks noGrp="1"/>
          </p:cNvSpPr>
          <p:nvPr>
            <p:ph type="subTitle" idx="1"/>
          </p:nvPr>
        </p:nvSpPr>
        <p:spPr>
          <a:xfrm>
            <a:off x="609600" y="5526879"/>
            <a:ext cx="7924800" cy="569120"/>
          </a:xfrm>
        </p:spPr>
        <p:txBody>
          <a:bodyPr/>
          <a:lstStyle/>
          <a:p>
            <a:r>
              <a:rPr lang="en-US" dirty="0" smtClean="0"/>
              <a:t>ERP, CRM, BI</a:t>
            </a:r>
            <a:r>
              <a:rPr lang="bg-BG" dirty="0" smtClean="0"/>
              <a:t>, </a:t>
            </a:r>
            <a:r>
              <a:rPr lang="en-US" dirty="0" smtClean="0"/>
              <a:t>BPM, FMIS, CAD/CAM, CMS, </a:t>
            </a:r>
            <a:endParaRPr lang="en-US" dirty="0">
              <a:effectLst/>
            </a:endParaRPr>
          </a:p>
          <a:p>
            <a:r>
              <a:rPr lang="en-US" dirty="0">
                <a:effectLst/>
              </a:rPr>
              <a:t>software </a:t>
            </a:r>
            <a:r>
              <a:rPr lang="en-US" dirty="0" smtClean="0">
                <a:effectLst/>
              </a:rPr>
              <a:t>architectures</a:t>
            </a:r>
            <a:endParaRPr lang="en-US" dirty="0">
              <a:effectLst/>
            </a:endParaRPr>
          </a:p>
        </p:txBody>
      </p:sp>
      <p:pic>
        <p:nvPicPr>
          <p:cNvPr id="32770" name="Picture 2" descr="http://www.tepco.co.jp/en/corpinfo/consultant/images/c31-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7562" y="959938"/>
            <a:ext cx="5205238" cy="2918824"/>
          </a:xfrm>
          <a:prstGeom prst="roundRect">
            <a:avLst>
              <a:gd name="adj" fmla="val 4093"/>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9664975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effectLst/>
              </a:rPr>
              <a:t>What </a:t>
            </a:r>
            <a:r>
              <a:rPr lang="en-US" dirty="0">
                <a:effectLst/>
              </a:rPr>
              <a:t>does </a:t>
            </a:r>
            <a:r>
              <a:rPr lang="en-US" dirty="0" smtClean="0">
                <a:effectLst/>
              </a:rPr>
              <a:t>the </a:t>
            </a:r>
            <a:r>
              <a:rPr lang="en-US" dirty="0" smtClean="0">
                <a:effectLst/>
              </a:rPr>
              <a:t>FAIS abbreviation stand </a:t>
            </a:r>
            <a:r>
              <a:rPr lang="en-US" dirty="0">
                <a:effectLst/>
              </a:rPr>
              <a:t>for?</a:t>
            </a:r>
            <a:endParaRPr lang="en-US" dirty="0" smtClean="0"/>
          </a:p>
          <a:p>
            <a:pPr marL="871538" lvl="1" indent="-514350">
              <a:buFont typeface="+mj-lt"/>
              <a:buAutoNum type="alphaLcParenR"/>
            </a:pPr>
            <a:r>
              <a:rPr lang="en-US" dirty="0" smtClean="0">
                <a:effectLst/>
              </a:rPr>
              <a:t>First </a:t>
            </a:r>
            <a:r>
              <a:rPr lang="en-US" dirty="0">
                <a:effectLst/>
              </a:rPr>
              <a:t>Assignment Information Systems</a:t>
            </a:r>
          </a:p>
          <a:p>
            <a:pPr marL="871538" lvl="1" indent="-514350">
              <a:buFont typeface="+mj-lt"/>
              <a:buAutoNum type="alphaLcParenR"/>
            </a:pPr>
            <a:r>
              <a:rPr lang="en-US" dirty="0" smtClean="0">
                <a:effectLst/>
              </a:rPr>
              <a:t>Functional </a:t>
            </a:r>
            <a:r>
              <a:rPr lang="en-US" dirty="0">
                <a:effectLst/>
              </a:rPr>
              <a:t>Assessment Information Systems</a:t>
            </a:r>
          </a:p>
          <a:p>
            <a:pPr marL="871538" lvl="1" indent="-514350">
              <a:buFont typeface="+mj-lt"/>
              <a:buAutoNum type="alphaLcParenR"/>
            </a:pPr>
            <a:r>
              <a:rPr lang="en-US" dirty="0" smtClean="0">
                <a:effectLst/>
              </a:rPr>
              <a:t>Functional </a:t>
            </a:r>
            <a:r>
              <a:rPr lang="en-US" dirty="0">
                <a:effectLst/>
              </a:rPr>
              <a:t>Area information Systems</a:t>
            </a:r>
          </a:p>
          <a:p>
            <a:pPr marL="871538" lvl="1" indent="-514350">
              <a:buFont typeface="+mj-lt"/>
              <a:buAutoNum type="alphaLcParenR"/>
            </a:pPr>
            <a:r>
              <a:rPr lang="en-US" dirty="0" smtClean="0">
                <a:effectLst/>
              </a:rPr>
              <a:t>First </a:t>
            </a:r>
            <a:r>
              <a:rPr lang="en-US" dirty="0">
                <a:effectLst/>
              </a:rPr>
              <a:t>Aid Information Systems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33</a:t>
            </a:fld>
            <a:endParaRPr lang="en-US" dirty="0"/>
          </a:p>
        </p:txBody>
      </p:sp>
      <p:sp>
        <p:nvSpPr>
          <p:cNvPr id="5" name="Oval 4"/>
          <p:cNvSpPr/>
          <p:nvPr/>
        </p:nvSpPr>
        <p:spPr>
          <a:xfrm>
            <a:off x="495300" y="2819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72575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sz="2800" dirty="0" smtClean="0"/>
              <a:t>The </a:t>
            </a:r>
            <a:r>
              <a:rPr lang="en-US" sz="2800" dirty="0"/>
              <a:t>functional area information systems (FAIS) are supporting pillars for more general </a:t>
            </a:r>
            <a:r>
              <a:rPr lang="en-US" sz="2800" dirty="0" smtClean="0"/>
              <a:t>information systems</a:t>
            </a:r>
            <a:r>
              <a:rPr lang="en-US" sz="2800" dirty="0" smtClean="0"/>
              <a:t> – for example, </a:t>
            </a:r>
            <a:r>
              <a:rPr lang="en-US" sz="2800" dirty="0"/>
              <a:t>business </a:t>
            </a:r>
            <a:r>
              <a:rPr lang="en-US" sz="2800" smtClean="0"/>
              <a:t>intelligence </a:t>
            </a:r>
            <a:r>
              <a:rPr lang="en-US" sz="2800" smtClean="0"/>
              <a:t>systems</a:t>
            </a:r>
            <a:endParaRPr lang="bg-BG" sz="2800" dirty="0"/>
          </a:p>
          <a:p>
            <a:endParaRPr lang="en-US" dirty="0" smtClean="0"/>
          </a:p>
          <a:p>
            <a:r>
              <a:rPr lang="en-US" sz="2800" dirty="0" smtClean="0"/>
              <a:t>Information</a:t>
            </a:r>
            <a:r>
              <a:rPr lang="bg-BG" sz="2800" dirty="0" smtClean="0"/>
              <a:t>:</a:t>
            </a:r>
            <a:endParaRPr lang="en-US" sz="2800" dirty="0" smtClean="0"/>
          </a:p>
          <a:p>
            <a:pPr lvl="1"/>
            <a:r>
              <a:rPr lang="en-US" sz="2800" b="0" u="sng" dirty="0" smtClean="0">
                <a:effectLst/>
                <a:hlinkClick r:id="rId2"/>
              </a:rPr>
              <a:t>http</a:t>
            </a:r>
            <a:r>
              <a:rPr lang="en-US" sz="2800" b="0" u="sng" dirty="0">
                <a:effectLst/>
                <a:hlinkClick r:id="rId2"/>
              </a:rPr>
              <a:t>://</a:t>
            </a:r>
            <a:r>
              <a:rPr lang="en-US" sz="2800" b="0" u="sng" dirty="0" smtClean="0">
                <a:effectLst/>
                <a:hlinkClick r:id="rId2"/>
              </a:rPr>
              <a:t>en.wikipedia.org/wiki/Information_systems</a:t>
            </a:r>
            <a:endParaRPr lang="en-US" sz="2800" dirty="0" smtClean="0"/>
          </a:p>
          <a:p>
            <a:pPr lvl="1"/>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34</a:t>
            </a:fld>
            <a:endParaRPr lang="en-US" dirty="0"/>
          </a:p>
        </p:txBody>
      </p:sp>
    </p:spTree>
    <p:extLst>
      <p:ext uri="{BB962C8B-B14F-4D97-AF65-F5344CB8AC3E}">
        <p14:creationId xmlns:p14="http://schemas.microsoft.com/office/powerpoint/2010/main" val="192473425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3464720"/>
            <a:ext cx="7924800" cy="1295400"/>
          </a:xfrm>
        </p:spPr>
        <p:txBody>
          <a:bodyPr/>
          <a:lstStyle/>
          <a:p>
            <a:r>
              <a:rPr lang="en-US" dirty="0"/>
              <a:t>Security and data protection</a:t>
            </a:r>
          </a:p>
        </p:txBody>
      </p:sp>
      <p:sp>
        <p:nvSpPr>
          <p:cNvPr id="3" name="Subtitle 2"/>
          <p:cNvSpPr>
            <a:spLocks noGrp="1"/>
          </p:cNvSpPr>
          <p:nvPr>
            <p:ph type="subTitle" idx="1"/>
          </p:nvPr>
        </p:nvSpPr>
        <p:spPr>
          <a:xfrm>
            <a:off x="609600" y="4912520"/>
            <a:ext cx="7924800" cy="1564480"/>
          </a:xfrm>
        </p:spPr>
        <p:txBody>
          <a:bodyPr/>
          <a:lstStyle/>
          <a:p>
            <a:r>
              <a:rPr lang="en-US" dirty="0"/>
              <a:t>Symmetrical and asymmetrical coding algorithms, cryptographic hash, digital signature, digital certificates</a:t>
            </a:r>
          </a:p>
        </p:txBody>
      </p:sp>
      <p:pic>
        <p:nvPicPr>
          <p:cNvPr id="3075" name="Picture 3" descr="C:\Users\User\Desktop\hotel-computer-security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0349" y="1015254"/>
            <a:ext cx="2008251" cy="240030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1026" name="Picture 2" descr="C:\Users\User\Desktop\images\PC-Securi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1015254"/>
            <a:ext cx="2769577" cy="240030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35531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sz="3000" dirty="0">
                <a:solidFill>
                  <a:schemeClr val="tx1">
                    <a:lumMod val="40000"/>
                    <a:lumOff val="60000"/>
                  </a:schemeClr>
                </a:solidFill>
                <a:effectLst/>
              </a:rPr>
              <a:t>What is the recommended way to escape MySQL injections in PHP?</a:t>
            </a:r>
            <a:r>
              <a:rPr lang="en-US" b="0" dirty="0">
                <a:effectLst/>
              </a:rPr>
              <a:t>    </a:t>
            </a:r>
            <a:endParaRPr lang="en-US" dirty="0" smtClean="0"/>
          </a:p>
          <a:p>
            <a:pPr marL="871538" lvl="1" indent="-514350">
              <a:buFont typeface="+mj-lt"/>
              <a:buAutoNum type="alphaLcParenR"/>
            </a:pPr>
            <a:r>
              <a:rPr lang="en-US" dirty="0" smtClean="0">
                <a:effectLst/>
              </a:rPr>
              <a:t>Use </a:t>
            </a:r>
            <a:r>
              <a:rPr lang="en-US" dirty="0">
                <a:effectLst/>
              </a:rPr>
              <a:t>the function </a:t>
            </a:r>
            <a:r>
              <a:rPr lang="en-US" dirty="0" err="1">
                <a:effectLst/>
              </a:rPr>
              <a:t>mysqli_real_escape_string</a:t>
            </a:r>
            <a:endParaRPr lang="en-US" dirty="0" smtClean="0"/>
          </a:p>
          <a:p>
            <a:pPr marL="871538" lvl="1" indent="-514350">
              <a:buFont typeface="+mj-lt"/>
              <a:buAutoNum type="alphaLcParenR"/>
            </a:pPr>
            <a:r>
              <a:rPr lang="en-US" dirty="0">
                <a:effectLst/>
              </a:rPr>
              <a:t>U</a:t>
            </a:r>
            <a:r>
              <a:rPr lang="en-US" dirty="0" smtClean="0">
                <a:effectLst/>
              </a:rPr>
              <a:t>se </a:t>
            </a:r>
            <a:r>
              <a:rPr lang="en-US" dirty="0">
                <a:effectLst/>
              </a:rPr>
              <a:t>the function </a:t>
            </a:r>
            <a:r>
              <a:rPr lang="en-US" dirty="0" err="1">
                <a:effectLst/>
              </a:rPr>
              <a:t>mysql_real_escape_string</a:t>
            </a:r>
            <a:endParaRPr lang="en-US" dirty="0">
              <a:effectLst/>
            </a:endParaRPr>
          </a:p>
          <a:p>
            <a:pPr marL="871538" lvl="1" indent="-514350">
              <a:buFont typeface="+mj-lt"/>
              <a:buAutoNum type="alphaLcParenR"/>
            </a:pPr>
            <a:r>
              <a:rPr lang="en-US" dirty="0">
                <a:effectLst/>
              </a:rPr>
              <a:t>U</a:t>
            </a:r>
            <a:r>
              <a:rPr lang="en-US" dirty="0" smtClean="0">
                <a:effectLst/>
              </a:rPr>
              <a:t>se </a:t>
            </a:r>
            <a:r>
              <a:rPr lang="en-US" dirty="0">
                <a:effectLst/>
              </a:rPr>
              <a:t>https</a:t>
            </a:r>
          </a:p>
          <a:p>
            <a:pPr marL="871538" lvl="1" indent="-514350">
              <a:buFont typeface="+mj-lt"/>
              <a:buAutoNum type="alphaLcParenR"/>
            </a:pPr>
            <a:r>
              <a:rPr lang="en-US" dirty="0" smtClean="0">
                <a:effectLst/>
              </a:rPr>
              <a:t>All </a:t>
            </a:r>
            <a:r>
              <a:rPr lang="en-US" dirty="0">
                <a:effectLst/>
              </a:rPr>
              <a:t>of the above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36</a:t>
            </a:fld>
            <a:endParaRPr lang="en-US" dirty="0"/>
          </a:p>
        </p:txBody>
      </p:sp>
      <p:sp>
        <p:nvSpPr>
          <p:cNvPr id="5" name="Oval 4"/>
          <p:cNvSpPr/>
          <p:nvPr/>
        </p:nvSpPr>
        <p:spPr>
          <a:xfrm>
            <a:off x="495300" y="2057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27700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sz="2800" dirty="0" err="1">
                <a:solidFill>
                  <a:schemeClr val="tx1">
                    <a:lumMod val="40000"/>
                    <a:lumOff val="60000"/>
                  </a:schemeClr>
                </a:solidFill>
                <a:effectLst/>
              </a:rPr>
              <a:t>mysql</a:t>
            </a:r>
            <a:r>
              <a:rPr lang="en-US" sz="2800" dirty="0">
                <a:solidFill>
                  <a:schemeClr val="tx1">
                    <a:lumMod val="40000"/>
                    <a:lumOff val="60000"/>
                  </a:schemeClr>
                </a:solidFill>
                <a:effectLst/>
              </a:rPr>
              <a:t>_ - functions are </a:t>
            </a:r>
            <a:r>
              <a:rPr lang="en-US" sz="2800" dirty="0" smtClean="0">
                <a:solidFill>
                  <a:schemeClr val="tx1">
                    <a:lumMod val="40000"/>
                    <a:lumOff val="60000"/>
                  </a:schemeClr>
                </a:solidFill>
                <a:effectLst/>
              </a:rPr>
              <a:t>no longer supported</a:t>
            </a:r>
          </a:p>
          <a:p>
            <a:r>
              <a:rPr lang="en-US" sz="2800" dirty="0" err="1" smtClean="0">
                <a:solidFill>
                  <a:schemeClr val="tx1">
                    <a:lumMod val="40000"/>
                    <a:lumOff val="60000"/>
                  </a:schemeClr>
                </a:solidFill>
                <a:effectLst/>
              </a:rPr>
              <a:t>mysqli</a:t>
            </a:r>
            <a:r>
              <a:rPr lang="en-US" sz="2800" dirty="0" smtClean="0">
                <a:solidFill>
                  <a:schemeClr val="tx1">
                    <a:lumMod val="40000"/>
                    <a:lumOff val="60000"/>
                  </a:schemeClr>
                </a:solidFill>
                <a:effectLst/>
              </a:rPr>
              <a:t>_ </a:t>
            </a:r>
            <a:r>
              <a:rPr lang="en-US" sz="2800" dirty="0">
                <a:solidFill>
                  <a:schemeClr val="tx1">
                    <a:lumMod val="40000"/>
                    <a:lumOff val="60000"/>
                  </a:schemeClr>
                </a:solidFill>
                <a:effectLst/>
              </a:rPr>
              <a:t>- </a:t>
            </a:r>
            <a:r>
              <a:rPr lang="en-US" sz="2800" dirty="0" smtClean="0">
                <a:solidFill>
                  <a:schemeClr val="tx1">
                    <a:lumMod val="40000"/>
                    <a:lumOff val="60000"/>
                  </a:schemeClr>
                </a:solidFill>
                <a:effectLst/>
              </a:rPr>
              <a:t>the </a:t>
            </a:r>
            <a:r>
              <a:rPr lang="en-US" sz="2800" dirty="0">
                <a:solidFill>
                  <a:schemeClr val="tx1">
                    <a:lumMod val="40000"/>
                    <a:lumOff val="60000"/>
                  </a:schemeClr>
                </a:solidFill>
                <a:effectLst/>
              </a:rPr>
              <a:t>new rewritten </a:t>
            </a:r>
            <a:r>
              <a:rPr lang="en-US" sz="2800" dirty="0" smtClean="0">
                <a:solidFill>
                  <a:schemeClr val="tx1">
                    <a:lumMod val="40000"/>
                    <a:lumOff val="60000"/>
                  </a:schemeClr>
                </a:solidFill>
                <a:effectLst/>
              </a:rPr>
              <a:t>functions, which are more secure</a:t>
            </a:r>
            <a:endParaRPr lang="bg-BG" sz="2800" dirty="0">
              <a:solidFill>
                <a:schemeClr val="tx1">
                  <a:lumMod val="40000"/>
                  <a:lumOff val="60000"/>
                </a:schemeClr>
              </a:solidFill>
              <a:effectLst/>
            </a:endParaRPr>
          </a:p>
          <a:p>
            <a:endParaRPr lang="en-US" sz="2800" dirty="0" smtClean="0"/>
          </a:p>
          <a:p>
            <a:r>
              <a:rPr lang="en-US" sz="2800" dirty="0" smtClean="0"/>
              <a:t>Information</a:t>
            </a:r>
            <a:r>
              <a:rPr lang="bg-BG" sz="2800" dirty="0" smtClean="0"/>
              <a:t>:</a:t>
            </a:r>
            <a:endParaRPr lang="en-US" sz="2800" dirty="0" smtClean="0"/>
          </a:p>
          <a:p>
            <a:pPr lvl="1"/>
            <a:r>
              <a:rPr lang="en-US" sz="2800" b="0" u="sng" dirty="0">
                <a:effectLst/>
                <a:hlinkClick r:id="rId2"/>
              </a:rPr>
              <a:t>http://www.php.net/manual/en/mysqli.real-escape-string.php </a:t>
            </a:r>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37</a:t>
            </a:fld>
            <a:endParaRPr lang="en-US" dirty="0"/>
          </a:p>
        </p:txBody>
      </p:sp>
    </p:spTree>
    <p:extLst>
      <p:ext uri="{BB962C8B-B14F-4D97-AF65-F5344CB8AC3E}">
        <p14:creationId xmlns:p14="http://schemas.microsoft.com/office/powerpoint/2010/main" val="8509938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User\Desktop\presentaci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8543" y="838200"/>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609600" y="4114800"/>
            <a:ext cx="7924800" cy="685800"/>
          </a:xfrm>
        </p:spPr>
        <p:txBody>
          <a:bodyPr/>
          <a:lstStyle/>
          <a:p>
            <a:r>
              <a:rPr lang="en-US" dirty="0" smtClean="0"/>
              <a:t>Presentation systems</a:t>
            </a:r>
            <a:endParaRPr lang="en-US" dirty="0"/>
          </a:p>
        </p:txBody>
      </p:sp>
      <p:sp>
        <p:nvSpPr>
          <p:cNvPr id="3" name="Subtitle 2"/>
          <p:cNvSpPr>
            <a:spLocks noGrp="1"/>
          </p:cNvSpPr>
          <p:nvPr>
            <p:ph type="subTitle" idx="1"/>
          </p:nvPr>
        </p:nvSpPr>
        <p:spPr>
          <a:xfrm>
            <a:off x="609600" y="4988720"/>
            <a:ext cx="7924800" cy="1412080"/>
          </a:xfrm>
        </p:spPr>
        <p:txBody>
          <a:bodyPr/>
          <a:lstStyle/>
          <a:p>
            <a:r>
              <a:rPr lang="en-US" dirty="0" smtClean="0"/>
              <a:t>Presentation software</a:t>
            </a:r>
            <a:r>
              <a:rPr lang="bg-BG" dirty="0" smtClean="0"/>
              <a:t>, </a:t>
            </a:r>
            <a:r>
              <a:rPr lang="en-US" dirty="0" smtClean="0"/>
              <a:t>presentation making</a:t>
            </a:r>
            <a:r>
              <a:rPr lang="bg-BG" dirty="0" smtClean="0"/>
              <a:t>, </a:t>
            </a:r>
            <a:r>
              <a:rPr lang="en-US" dirty="0" smtClean="0"/>
              <a:t>slides</a:t>
            </a:r>
            <a:r>
              <a:rPr lang="bg-BG" dirty="0" smtClean="0"/>
              <a:t>, </a:t>
            </a:r>
            <a:r>
              <a:rPr lang="en-US" dirty="0" smtClean="0"/>
              <a:t>effects</a:t>
            </a:r>
            <a:r>
              <a:rPr lang="bg-BG" dirty="0" smtClean="0"/>
              <a:t>, </a:t>
            </a:r>
            <a:r>
              <a:rPr lang="en-US" dirty="0" smtClean="0"/>
              <a:t>colors</a:t>
            </a:r>
            <a:r>
              <a:rPr lang="bg-BG" dirty="0" smtClean="0"/>
              <a:t>, </a:t>
            </a:r>
            <a:r>
              <a:rPr lang="en-US" dirty="0" smtClean="0"/>
              <a:t>images</a:t>
            </a:r>
            <a:r>
              <a:rPr lang="bg-BG" dirty="0" smtClean="0"/>
              <a:t>, </a:t>
            </a:r>
            <a:r>
              <a:rPr lang="en-US" dirty="0" smtClean="0"/>
              <a:t>audio</a:t>
            </a:r>
            <a:r>
              <a:rPr lang="bg-BG" dirty="0" smtClean="0"/>
              <a:t>, </a:t>
            </a:r>
            <a:r>
              <a:rPr lang="en-US" dirty="0" smtClean="0"/>
              <a:t>video</a:t>
            </a:r>
            <a:endParaRPr lang="en-US" dirty="0"/>
          </a:p>
        </p:txBody>
      </p:sp>
      <p:pic>
        <p:nvPicPr>
          <p:cNvPr id="35851" name="Picture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73643">
            <a:off x="4995076" y="1048364"/>
            <a:ext cx="945826" cy="862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descr="http://h20435.www2.hp.com/t5/image/serverpage/image-id/4757iF89155553D29C283/image-size/original?v=mpbl-1&amp;px=-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2241550"/>
            <a:ext cx="1568450" cy="15684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User\Desktop\Prezi_logo_transparent_201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8800" y="1219200"/>
            <a:ext cx="262511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14672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Which of the following is NOT a presentation software?</a:t>
            </a:r>
          </a:p>
          <a:p>
            <a:pPr marL="871538" lvl="1" indent="-514350">
              <a:buFont typeface="+mj-lt"/>
              <a:buAutoNum type="alphaLcParenR"/>
            </a:pPr>
            <a:r>
              <a:rPr lang="en-US" dirty="0" smtClean="0"/>
              <a:t>Google Docs</a:t>
            </a:r>
          </a:p>
          <a:p>
            <a:pPr marL="871538" lvl="1" indent="-514350">
              <a:buFont typeface="+mj-lt"/>
              <a:buAutoNum type="alphaLcParenR"/>
            </a:pPr>
            <a:r>
              <a:rPr lang="en-US" dirty="0" err="1" smtClean="0"/>
              <a:t>Prezi</a:t>
            </a:r>
            <a:endParaRPr lang="en-US" dirty="0" smtClean="0"/>
          </a:p>
          <a:p>
            <a:pPr marL="871538" lvl="1" indent="-514350">
              <a:buFont typeface="+mj-lt"/>
              <a:buAutoNum type="alphaLcParenR"/>
            </a:pPr>
            <a:r>
              <a:rPr lang="en-US" dirty="0" err="1" smtClean="0"/>
              <a:t>SlideRocket</a:t>
            </a:r>
            <a:endParaRPr lang="en-US" dirty="0" smtClean="0"/>
          </a:p>
          <a:p>
            <a:pPr marL="871538" lvl="1" indent="-514350">
              <a:buFont typeface="+mj-lt"/>
              <a:buAutoNum type="alphaLcParenR"/>
            </a:pPr>
            <a:r>
              <a:rPr lang="en-US" dirty="0" err="1" smtClean="0"/>
              <a:t>OpenOffice</a:t>
            </a:r>
            <a:r>
              <a:rPr lang="en-US" dirty="0" smtClean="0"/>
              <a:t> Impress</a:t>
            </a:r>
          </a:p>
          <a:p>
            <a:pPr marL="871538" lvl="1" indent="-514350">
              <a:buFont typeface="+mj-lt"/>
              <a:buAutoNum type="alphaLcParenR"/>
            </a:pPr>
            <a:r>
              <a:rPr lang="en-US" dirty="0" smtClean="0"/>
              <a:t>None of the above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39</a:t>
            </a:fld>
            <a:endParaRPr lang="en-US" dirty="0"/>
          </a:p>
        </p:txBody>
      </p:sp>
      <p:sp>
        <p:nvSpPr>
          <p:cNvPr id="5" name="Oval 4"/>
          <p:cNvSpPr/>
          <p:nvPr/>
        </p:nvSpPr>
        <p:spPr>
          <a:xfrm>
            <a:off x="520700" y="462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8074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sz="2800" dirty="0">
                <a:effectLst/>
              </a:rPr>
              <a:t>There is no such thing as ERAM when it comes to random access </a:t>
            </a:r>
            <a:r>
              <a:rPr lang="en-US" sz="2800" dirty="0" smtClean="0">
                <a:effectLst/>
              </a:rPr>
              <a:t>memory. </a:t>
            </a:r>
            <a:r>
              <a:rPr lang="en-US" sz="2800" dirty="0">
                <a:effectLst/>
              </a:rPr>
              <a:t>Instead, there is</a:t>
            </a:r>
            <a:r>
              <a:rPr lang="en-US" sz="2800" dirty="0" smtClean="0">
                <a:effectLst/>
              </a:rPr>
              <a:t>:</a:t>
            </a:r>
            <a:endParaRPr lang="en-US" sz="2800" dirty="0">
              <a:effectLst/>
            </a:endParaRPr>
          </a:p>
          <a:p>
            <a:pPr lvl="1"/>
            <a:r>
              <a:rPr lang="en-US" sz="2800" dirty="0" err="1" smtClean="0">
                <a:effectLst/>
              </a:rPr>
              <a:t>StaticRAM</a:t>
            </a:r>
            <a:r>
              <a:rPr lang="en-US" sz="2800" dirty="0" smtClean="0">
                <a:effectLst/>
              </a:rPr>
              <a:t> (</a:t>
            </a:r>
            <a:r>
              <a:rPr lang="en-US" sz="2800" dirty="0">
                <a:effectLst/>
              </a:rPr>
              <a:t>SRAM</a:t>
            </a:r>
            <a:r>
              <a:rPr lang="en-US" sz="2800" dirty="0" smtClean="0">
                <a:effectLst/>
              </a:rPr>
              <a:t>)</a:t>
            </a:r>
          </a:p>
          <a:p>
            <a:pPr lvl="1"/>
            <a:r>
              <a:rPr lang="en-US" sz="2800" dirty="0" err="1" smtClean="0">
                <a:effectLst/>
              </a:rPr>
              <a:t>DynamicRAM</a:t>
            </a:r>
            <a:r>
              <a:rPr lang="en-US" sz="2800" dirty="0" smtClean="0">
                <a:effectLst/>
              </a:rPr>
              <a:t> (</a:t>
            </a:r>
            <a:r>
              <a:rPr lang="en-US" sz="2800" dirty="0">
                <a:effectLst/>
              </a:rPr>
              <a:t>DRAM</a:t>
            </a:r>
            <a:r>
              <a:rPr lang="en-US" sz="2800" dirty="0" smtClean="0">
                <a:effectLst/>
              </a:rPr>
              <a:t>)</a:t>
            </a:r>
          </a:p>
          <a:p>
            <a:pPr lvl="1"/>
            <a:r>
              <a:rPr lang="en-US" sz="2800" dirty="0">
                <a:effectLst/>
              </a:rPr>
              <a:t>Synchronous </a:t>
            </a:r>
            <a:r>
              <a:rPr lang="en-US" sz="2800" dirty="0" err="1" smtClean="0">
                <a:effectLst/>
              </a:rPr>
              <a:t>DynamicRAM</a:t>
            </a:r>
            <a:r>
              <a:rPr lang="en-US" sz="2800" dirty="0" smtClean="0">
                <a:effectLst/>
              </a:rPr>
              <a:t> (</a:t>
            </a:r>
            <a:r>
              <a:rPr lang="en-US" sz="2800" dirty="0">
                <a:effectLst/>
              </a:rPr>
              <a:t>SDRAM</a:t>
            </a:r>
            <a:r>
              <a:rPr lang="en-US" sz="2800" dirty="0" smtClean="0">
                <a:effectLst/>
              </a:rPr>
              <a:t>)</a:t>
            </a:r>
          </a:p>
          <a:p>
            <a:endParaRPr lang="en-US" sz="2800" dirty="0" smtClean="0"/>
          </a:p>
          <a:p>
            <a:r>
              <a:rPr lang="en-US" sz="2800" dirty="0" smtClean="0"/>
              <a:t>Information</a:t>
            </a:r>
            <a:r>
              <a:rPr lang="bg-BG" sz="2800" dirty="0" smtClean="0"/>
              <a:t>:</a:t>
            </a:r>
            <a:endParaRPr lang="en-US" sz="2800" dirty="0" smtClean="0"/>
          </a:p>
          <a:p>
            <a:pPr lvl="1"/>
            <a:r>
              <a:rPr lang="en-US" sz="2800" b="0" dirty="0">
                <a:hlinkClick r:id="rId2"/>
              </a:rPr>
              <a:t>http://</a:t>
            </a:r>
            <a:r>
              <a:rPr lang="en-US" sz="2800" b="0" dirty="0" smtClean="0">
                <a:hlinkClick r:id="rId2"/>
              </a:rPr>
              <a:t>en.wikipedia.org/wiki/Random-access_memory</a:t>
            </a:r>
            <a:endParaRPr lang="bg-BG" sz="2800" b="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a:t>
            </a:fld>
            <a:endParaRPr lang="en-US" dirty="0"/>
          </a:p>
        </p:txBody>
      </p:sp>
    </p:spTree>
    <p:extLst>
      <p:ext uri="{BB962C8B-B14F-4D97-AF65-F5344CB8AC3E}">
        <p14:creationId xmlns:p14="http://schemas.microsoft.com/office/powerpoint/2010/main" val="190228617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sz="2800" dirty="0" err="1"/>
              <a:t>SlideRocket</a:t>
            </a:r>
            <a:r>
              <a:rPr lang="en-US" sz="2800" dirty="0"/>
              <a:t> – software for online slideshow presentations</a:t>
            </a:r>
          </a:p>
          <a:p>
            <a:r>
              <a:rPr lang="en-US" sz="2800" dirty="0" err="1"/>
              <a:t>Prezi</a:t>
            </a:r>
            <a:r>
              <a:rPr lang="en-US" sz="2800" dirty="0"/>
              <a:t> </a:t>
            </a:r>
            <a:r>
              <a:rPr lang="en-US" sz="2800" dirty="0" smtClean="0"/>
              <a:t>– cloud </a:t>
            </a:r>
            <a:r>
              <a:rPr lang="en-US" sz="2800" dirty="0"/>
              <a:t>based presentation software</a:t>
            </a:r>
          </a:p>
          <a:p>
            <a:pPr marL="282575" lvl="1" indent="-282575">
              <a:buClr>
                <a:schemeClr val="accent5">
                  <a:lumMod val="40000"/>
                  <a:lumOff val="60000"/>
                </a:schemeClr>
              </a:buClr>
              <a:buSzPct val="70000"/>
              <a:buFont typeface="Wingdings 2" pitchFamily="18" charset="2"/>
              <a:buChar char=""/>
              <a:tabLst>
                <a:tab pos="282575" algn="l"/>
              </a:tabLst>
            </a:pPr>
            <a:r>
              <a:rPr lang="en-US" sz="2800" dirty="0" smtClean="0">
                <a:solidFill>
                  <a:srgbClr val="EBFFD2"/>
                </a:solidFill>
              </a:rPr>
              <a:t> </a:t>
            </a:r>
            <a:r>
              <a:rPr lang="en-US" sz="2800" dirty="0" err="1" smtClean="0">
                <a:solidFill>
                  <a:srgbClr val="EBFFD2"/>
                </a:solidFill>
              </a:rPr>
              <a:t>OpenOffice</a:t>
            </a:r>
            <a:r>
              <a:rPr lang="en-US" sz="2800" dirty="0" smtClean="0">
                <a:solidFill>
                  <a:srgbClr val="EBFFD2"/>
                </a:solidFill>
              </a:rPr>
              <a:t> </a:t>
            </a:r>
            <a:r>
              <a:rPr lang="en-US" sz="2800" dirty="0" smtClean="0">
                <a:solidFill>
                  <a:srgbClr val="EBFFD2"/>
                </a:solidFill>
              </a:rPr>
              <a:t>Impress </a:t>
            </a:r>
            <a:r>
              <a:rPr lang="en-US" sz="2800" dirty="0">
                <a:solidFill>
                  <a:srgbClr val="EBFFD2"/>
                </a:solidFill>
              </a:rPr>
              <a:t>– multimedia presentation tool</a:t>
            </a:r>
          </a:p>
          <a:p>
            <a:pPr marL="282575" lvl="1" indent="-282575">
              <a:buClr>
                <a:schemeClr val="accent5">
                  <a:lumMod val="40000"/>
                  <a:lumOff val="60000"/>
                </a:schemeClr>
              </a:buClr>
              <a:buSzPct val="70000"/>
              <a:buFont typeface="Wingdings 2" pitchFamily="18" charset="2"/>
              <a:buChar char=""/>
              <a:tabLst>
                <a:tab pos="282575" algn="l"/>
              </a:tabLst>
            </a:pPr>
            <a:r>
              <a:rPr lang="en-US" sz="2800" dirty="0"/>
              <a:t>Google Docs </a:t>
            </a:r>
            <a:r>
              <a:rPr lang="en-US" sz="2800" dirty="0" smtClean="0"/>
              <a:t>– </a:t>
            </a:r>
            <a:r>
              <a:rPr lang="en-US" sz="2800" dirty="0" smtClean="0">
                <a:solidFill>
                  <a:srgbClr val="EBFFD2"/>
                </a:solidFill>
              </a:rPr>
              <a:t>online presentation tool</a:t>
            </a:r>
            <a:endParaRPr lang="en-US" sz="2800" dirty="0" smtClean="0"/>
          </a:p>
          <a:p>
            <a:endParaRPr lang="en-US" sz="2800" dirty="0" smtClean="0"/>
          </a:p>
          <a:p>
            <a:r>
              <a:rPr lang="en-US" sz="2800" dirty="0" smtClean="0"/>
              <a:t>Information</a:t>
            </a:r>
            <a:r>
              <a:rPr lang="bg-BG" sz="2800" dirty="0" smtClean="0"/>
              <a:t>:</a:t>
            </a:r>
            <a:endParaRPr lang="en-US" sz="2800" dirty="0" smtClean="0"/>
          </a:p>
          <a:p>
            <a:pPr lvl="1"/>
            <a:r>
              <a:rPr lang="en-US" sz="2800" b="0" dirty="0">
                <a:hlinkClick r:id="rId2"/>
              </a:rPr>
              <a:t>http://en.wikipedia.org/wiki/Presentation_program </a:t>
            </a:r>
            <a:endParaRPr lang="en-US" sz="2800" b="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40</a:t>
            </a:fld>
            <a:endParaRPr lang="en-US" dirty="0"/>
          </a:p>
        </p:txBody>
      </p:sp>
    </p:spTree>
    <p:extLst>
      <p:ext uri="{BB962C8B-B14F-4D97-AF65-F5344CB8AC3E}">
        <p14:creationId xmlns:p14="http://schemas.microsoft.com/office/powerpoint/2010/main" val="84915582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28725"/>
            <a:ext cx="7924800" cy="685800"/>
          </a:xfrm>
        </p:spPr>
        <p:txBody>
          <a:bodyPr/>
          <a:lstStyle/>
          <a:p>
            <a:r>
              <a:rPr lang="en-US" dirty="0" smtClean="0"/>
              <a:t>Multimedia</a:t>
            </a:r>
            <a:endParaRPr lang="en-US" dirty="0"/>
          </a:p>
        </p:txBody>
      </p:sp>
      <p:sp>
        <p:nvSpPr>
          <p:cNvPr id="3" name="Subtitle 2"/>
          <p:cNvSpPr>
            <a:spLocks noGrp="1"/>
          </p:cNvSpPr>
          <p:nvPr>
            <p:ph type="subTitle" idx="1"/>
          </p:nvPr>
        </p:nvSpPr>
        <p:spPr>
          <a:xfrm>
            <a:off x="609600" y="2143124"/>
            <a:ext cx="7924800" cy="954880"/>
          </a:xfrm>
        </p:spPr>
        <p:txBody>
          <a:bodyPr/>
          <a:lstStyle/>
          <a:p>
            <a:r>
              <a:rPr lang="it-IT" dirty="0" smtClean="0"/>
              <a:t>Software for </a:t>
            </a:r>
            <a:r>
              <a:rPr lang="it-IT" dirty="0"/>
              <a:t>creation / processing media: audio, video, file formats</a:t>
            </a:r>
            <a:endParaRPr lang="en-US" dirty="0"/>
          </a:p>
        </p:txBody>
      </p:sp>
      <p:pic>
        <p:nvPicPr>
          <p:cNvPr id="10242" name="Picture 2" descr="C:\Users\User\Desktop\183836_3bfe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352799"/>
            <a:ext cx="5255161" cy="2930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260040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effectLst/>
              </a:rPr>
              <a:t>Linear </a:t>
            </a:r>
            <a:r>
              <a:rPr lang="en-US" dirty="0">
                <a:effectLst/>
              </a:rPr>
              <a:t>multimedia active </a:t>
            </a:r>
            <a:r>
              <a:rPr lang="en-US" dirty="0" smtClean="0">
                <a:effectLst/>
              </a:rPr>
              <a:t>content progress:</a:t>
            </a:r>
            <a:endParaRPr lang="en-US" dirty="0">
              <a:effectLst/>
            </a:endParaRPr>
          </a:p>
          <a:p>
            <a:pPr marL="871538" lvl="1" indent="-514350">
              <a:buFont typeface="+mj-lt"/>
              <a:buAutoNum type="alphaLcParenR"/>
            </a:pPr>
            <a:r>
              <a:rPr lang="en-US" dirty="0">
                <a:solidFill>
                  <a:srgbClr val="EBFFD2"/>
                </a:solidFill>
                <a:effectLst/>
              </a:rPr>
              <a:t>C</a:t>
            </a:r>
            <a:r>
              <a:rPr lang="en-US" dirty="0" smtClean="0">
                <a:solidFill>
                  <a:srgbClr val="EBFFD2"/>
                </a:solidFill>
                <a:effectLst/>
              </a:rPr>
              <a:t>annot </a:t>
            </a:r>
            <a:r>
              <a:rPr lang="en-US" dirty="0">
                <a:solidFill>
                  <a:srgbClr val="EBFFD2"/>
                </a:solidFill>
                <a:effectLst/>
              </a:rPr>
              <a:t>be navigated by the viewer</a:t>
            </a:r>
          </a:p>
          <a:p>
            <a:pPr marL="871538" lvl="1" indent="-514350">
              <a:buFont typeface="+mj-lt"/>
              <a:buAutoNum type="alphaLcParenR"/>
            </a:pPr>
            <a:r>
              <a:rPr lang="en-US" dirty="0">
                <a:solidFill>
                  <a:srgbClr val="EBFFD2"/>
                </a:solidFill>
                <a:effectLst/>
              </a:rPr>
              <a:t>C</a:t>
            </a:r>
            <a:r>
              <a:rPr lang="en-US" dirty="0" smtClean="0">
                <a:solidFill>
                  <a:srgbClr val="EBFFD2"/>
                </a:solidFill>
                <a:effectLst/>
              </a:rPr>
              <a:t>an </a:t>
            </a:r>
            <a:r>
              <a:rPr lang="en-US" dirty="0">
                <a:solidFill>
                  <a:srgbClr val="EBFFD2"/>
                </a:solidFill>
                <a:effectLst/>
              </a:rPr>
              <a:t>always be navigated by the viewer</a:t>
            </a:r>
          </a:p>
          <a:p>
            <a:pPr marL="871538" lvl="1" indent="-514350">
              <a:buFont typeface="+mj-lt"/>
              <a:buAutoNum type="alphaLcParenR"/>
            </a:pPr>
            <a:r>
              <a:rPr lang="en-US" dirty="0">
                <a:solidFill>
                  <a:srgbClr val="EBFFD2"/>
                </a:solidFill>
                <a:effectLst/>
              </a:rPr>
              <a:t>C</a:t>
            </a:r>
            <a:r>
              <a:rPr lang="en-US" dirty="0" smtClean="0">
                <a:solidFill>
                  <a:srgbClr val="EBFFD2"/>
                </a:solidFill>
                <a:effectLst/>
              </a:rPr>
              <a:t>an </a:t>
            </a:r>
            <a:r>
              <a:rPr lang="en-US" dirty="0">
                <a:solidFill>
                  <a:srgbClr val="EBFFD2"/>
                </a:solidFill>
                <a:effectLst/>
              </a:rPr>
              <a:t>be navigated by the viewer only if the program allows it</a:t>
            </a:r>
          </a:p>
          <a:p>
            <a:pPr marL="871538" lvl="1" indent="-514350">
              <a:buFont typeface="+mj-lt"/>
              <a:buAutoNum type="alphaLcParenR"/>
            </a:pPr>
            <a:r>
              <a:rPr lang="en-US" dirty="0">
                <a:solidFill>
                  <a:srgbClr val="EBFFD2"/>
                </a:solidFill>
                <a:effectLst/>
              </a:rPr>
              <a:t>I</a:t>
            </a:r>
            <a:r>
              <a:rPr lang="en-US" dirty="0" smtClean="0">
                <a:solidFill>
                  <a:srgbClr val="EBFFD2"/>
                </a:solidFill>
                <a:effectLst/>
              </a:rPr>
              <a:t>s </a:t>
            </a:r>
            <a:r>
              <a:rPr lang="en-US" dirty="0">
                <a:solidFill>
                  <a:srgbClr val="EBFFD2"/>
                </a:solidFill>
                <a:effectLst/>
              </a:rPr>
              <a:t>commonly known as  “Hypermedia”</a:t>
            </a:r>
          </a:p>
          <a:p>
            <a:pPr marL="871538" lvl="1" indent="-514350">
              <a:buFont typeface="+mj-lt"/>
              <a:buAutoNum type="alphaLcParenR"/>
            </a:pPr>
            <a:r>
              <a:rPr lang="en-US" dirty="0">
                <a:solidFill>
                  <a:srgbClr val="EBFFD2"/>
                </a:solidFill>
                <a:effectLst/>
              </a:rPr>
              <a:t>I</a:t>
            </a:r>
            <a:r>
              <a:rPr lang="en-US" dirty="0" smtClean="0">
                <a:solidFill>
                  <a:srgbClr val="EBFFD2"/>
                </a:solidFill>
                <a:effectLst/>
              </a:rPr>
              <a:t>s </a:t>
            </a:r>
            <a:r>
              <a:rPr lang="en-US" dirty="0">
                <a:solidFill>
                  <a:srgbClr val="EBFFD2"/>
                </a:solidFill>
                <a:effectLst/>
              </a:rPr>
              <a:t>widely used in video games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42</a:t>
            </a:fld>
            <a:endParaRPr lang="en-US" dirty="0"/>
          </a:p>
        </p:txBody>
      </p:sp>
      <p:sp>
        <p:nvSpPr>
          <p:cNvPr id="5" name="Oval 4"/>
          <p:cNvSpPr/>
          <p:nvPr/>
        </p:nvSpPr>
        <p:spPr>
          <a:xfrm>
            <a:off x="495300" y="1571832"/>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3370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sz="2800" dirty="0" smtClean="0">
                <a:effectLst/>
              </a:rPr>
              <a:t>Multimedia </a:t>
            </a:r>
            <a:r>
              <a:rPr lang="en-US" sz="2800" dirty="0">
                <a:effectLst/>
              </a:rPr>
              <a:t>may be broadly divided into linear and non-linear categories. Linear active content </a:t>
            </a:r>
            <a:r>
              <a:rPr lang="en-US" sz="2800" dirty="0" smtClean="0">
                <a:effectLst/>
              </a:rPr>
              <a:t>progresses </a:t>
            </a:r>
            <a:r>
              <a:rPr lang="en-US" sz="2800" dirty="0">
                <a:effectLst/>
              </a:rPr>
              <a:t>often without any navigational control for the viewer such as a cinema presentation. Non-linear uses interactivity to control progress as with a video game or </a:t>
            </a:r>
            <a:r>
              <a:rPr lang="en-US" sz="2800" dirty="0" smtClean="0">
                <a:effectLst/>
              </a:rPr>
              <a:t>computer-based training.  </a:t>
            </a:r>
            <a:r>
              <a:rPr lang="en-US" sz="2800" dirty="0">
                <a:effectLst/>
              </a:rPr>
              <a:t>Hypermedia is an example of non-linear </a:t>
            </a:r>
            <a:r>
              <a:rPr lang="en-US" sz="2800" dirty="0" smtClean="0">
                <a:effectLst/>
              </a:rPr>
              <a:t>content </a:t>
            </a:r>
            <a:endParaRPr lang="bg-BG" sz="2800" dirty="0" smtClean="0"/>
          </a:p>
          <a:p>
            <a:endParaRPr lang="en-US" dirty="0" smtClean="0"/>
          </a:p>
          <a:p>
            <a:r>
              <a:rPr lang="en-US" sz="2800" dirty="0" smtClean="0"/>
              <a:t>Information</a:t>
            </a:r>
            <a:r>
              <a:rPr lang="bg-BG" sz="2800" dirty="0" smtClean="0"/>
              <a:t>:</a:t>
            </a:r>
            <a:endParaRPr lang="en-US" sz="2800" dirty="0" smtClean="0"/>
          </a:p>
          <a:p>
            <a:pPr lvl="1"/>
            <a:r>
              <a:rPr lang="en-US" sz="2800" b="0" u="sng" dirty="0" smtClean="0">
                <a:effectLst/>
                <a:hlinkClick r:id="rId2"/>
              </a:rPr>
              <a:t>http</a:t>
            </a:r>
            <a:r>
              <a:rPr lang="en-US" sz="2800" b="0" u="sng" dirty="0">
                <a:effectLst/>
                <a:hlinkClick r:id="rId2"/>
              </a:rPr>
              <a:t>://</a:t>
            </a:r>
            <a:r>
              <a:rPr lang="en-US" sz="2800" b="0" u="sng" dirty="0" smtClean="0">
                <a:effectLst/>
                <a:hlinkClick r:id="rId2"/>
              </a:rPr>
              <a:t>en.wikipedia.org/wiki/Multimedia</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43</a:t>
            </a:fld>
            <a:endParaRPr lang="en-US" dirty="0"/>
          </a:p>
        </p:txBody>
      </p:sp>
    </p:spTree>
    <p:extLst>
      <p:ext uri="{BB962C8B-B14F-4D97-AF65-F5344CB8AC3E}">
        <p14:creationId xmlns:p14="http://schemas.microsoft.com/office/powerpoint/2010/main" val="7871542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31510"/>
            <a:ext cx="7924800" cy="685800"/>
          </a:xfrm>
        </p:spPr>
        <p:txBody>
          <a:bodyPr/>
          <a:lstStyle/>
          <a:p>
            <a:r>
              <a:rPr lang="en-GB" dirty="0" smtClean="0"/>
              <a:t>Computer Networks</a:t>
            </a:r>
            <a:endParaRPr lang="en-US" dirty="0"/>
          </a:p>
        </p:txBody>
      </p:sp>
      <p:sp>
        <p:nvSpPr>
          <p:cNvPr id="3" name="Subtitle 2"/>
          <p:cNvSpPr>
            <a:spLocks noGrp="1"/>
          </p:cNvSpPr>
          <p:nvPr>
            <p:ph type="subTitle" idx="1"/>
          </p:nvPr>
        </p:nvSpPr>
        <p:spPr>
          <a:xfrm>
            <a:off x="762000" y="5300754"/>
            <a:ext cx="7620000" cy="1031078"/>
          </a:xfrm>
        </p:spPr>
        <p:txBody>
          <a:bodyPr/>
          <a:lstStyle/>
          <a:p>
            <a:r>
              <a:rPr lang="en-US" dirty="0" smtClean="0"/>
              <a:t>OSI </a:t>
            </a:r>
            <a:r>
              <a:rPr lang="en-GB" dirty="0" smtClean="0"/>
              <a:t>model</a:t>
            </a:r>
            <a:r>
              <a:rPr lang="bg-BG" dirty="0" smtClean="0"/>
              <a:t>, </a:t>
            </a:r>
            <a:r>
              <a:rPr lang="en-GB" dirty="0" smtClean="0"/>
              <a:t>network models</a:t>
            </a:r>
            <a:r>
              <a:rPr lang="bg-BG" dirty="0" smtClean="0"/>
              <a:t>, </a:t>
            </a:r>
            <a:r>
              <a:rPr lang="en-GB" dirty="0" smtClean="0"/>
              <a:t>protocols</a:t>
            </a:r>
            <a:r>
              <a:rPr lang="bg-BG" dirty="0" smtClean="0"/>
              <a:t>, </a:t>
            </a:r>
            <a:r>
              <a:rPr lang="en-GB" dirty="0" smtClean="0"/>
              <a:t>standards</a:t>
            </a:r>
            <a:r>
              <a:rPr lang="bg-BG" dirty="0" smtClean="0"/>
              <a:t>, </a:t>
            </a:r>
            <a:r>
              <a:rPr lang="en-GB" dirty="0" smtClean="0"/>
              <a:t>hardware</a:t>
            </a:r>
            <a:endParaRPr lang="en-US" dirty="0"/>
          </a:p>
        </p:txBody>
      </p:sp>
      <p:pic>
        <p:nvPicPr>
          <p:cNvPr id="6150" name="Picture 6" descr="C:\Users\User\Desktop\computer_networ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219200"/>
            <a:ext cx="43942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266531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GB" dirty="0" smtClean="0"/>
              <a:t>What kind of topology is displayed in the diagram</a:t>
            </a:r>
            <a:r>
              <a:rPr lang="bg-BG" dirty="0" smtClean="0"/>
              <a:t>?</a:t>
            </a:r>
            <a:endParaRPr lang="en-US" dirty="0" smtClean="0"/>
          </a:p>
          <a:p>
            <a:pPr marL="871538" lvl="1" indent="-514350">
              <a:buFont typeface="+mj-lt"/>
              <a:buAutoNum type="alphaLcParenR"/>
            </a:pPr>
            <a:r>
              <a:rPr lang="en-GB" dirty="0" smtClean="0"/>
              <a:t>Mesh</a:t>
            </a:r>
            <a:endParaRPr lang="en-US" dirty="0" smtClean="0"/>
          </a:p>
          <a:p>
            <a:pPr marL="871538" lvl="1" indent="-514350">
              <a:buFont typeface="+mj-lt"/>
              <a:buAutoNum type="alphaLcParenR"/>
            </a:pPr>
            <a:r>
              <a:rPr lang="en-US" dirty="0" smtClean="0"/>
              <a:t>Star</a:t>
            </a:r>
          </a:p>
          <a:p>
            <a:pPr marL="871538" lvl="1" indent="-514350">
              <a:buFont typeface="+mj-lt"/>
              <a:buAutoNum type="alphaLcParenR"/>
            </a:pPr>
            <a:r>
              <a:rPr lang="en-US" dirty="0" smtClean="0"/>
              <a:t>Bus</a:t>
            </a:r>
          </a:p>
          <a:p>
            <a:pPr marL="871538" lvl="1" indent="-514350">
              <a:buFont typeface="+mj-lt"/>
              <a:buAutoNum type="alphaLcParenR"/>
            </a:pPr>
            <a:r>
              <a:rPr lang="en-US" dirty="0" smtClean="0"/>
              <a:t>Tree</a:t>
            </a:r>
          </a:p>
          <a:p>
            <a:pPr marL="871538" lvl="1" indent="-514350">
              <a:buFont typeface="+mj-lt"/>
              <a:buAutoNum type="alphaLcParenR"/>
            </a:pPr>
            <a:r>
              <a:rPr lang="en-US" dirty="0" smtClean="0"/>
              <a:t>Ring</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45</a:t>
            </a:fld>
            <a:endParaRPr lang="en-US" dirty="0"/>
          </a:p>
        </p:txBody>
      </p:sp>
      <p:sp>
        <p:nvSpPr>
          <p:cNvPr id="5" name="Oval 4"/>
          <p:cNvSpPr/>
          <p:nvPr/>
        </p:nvSpPr>
        <p:spPr>
          <a:xfrm>
            <a:off x="495300" y="2174175"/>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1026" name="Picture 2" descr="C:\Users\Joro\Desktop\oie_27191727dFeBFKSi.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1676400"/>
            <a:ext cx="4267200" cy="3761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379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Answer</a:t>
            </a:r>
            <a:endParaRPr lang="en-US" dirty="0"/>
          </a:p>
        </p:txBody>
      </p:sp>
      <p:sp>
        <p:nvSpPr>
          <p:cNvPr id="3" name="Content Placeholder 2"/>
          <p:cNvSpPr>
            <a:spLocks noGrp="1"/>
          </p:cNvSpPr>
          <p:nvPr>
            <p:ph idx="1"/>
          </p:nvPr>
        </p:nvSpPr>
        <p:spPr/>
        <p:txBody>
          <a:bodyPr/>
          <a:lstStyle/>
          <a:p>
            <a:r>
              <a:rPr lang="en-GB" dirty="0" smtClean="0"/>
              <a:t>Mesh</a:t>
            </a:r>
            <a:endParaRPr lang="bg-BG" dirty="0" smtClean="0"/>
          </a:p>
          <a:p>
            <a:pPr lvl="1"/>
            <a:r>
              <a:rPr lang="en-GB" dirty="0" smtClean="0"/>
              <a:t>All devices are interconnected</a:t>
            </a:r>
            <a:r>
              <a:rPr lang="bg-BG" dirty="0" smtClean="0"/>
              <a:t> </a:t>
            </a:r>
            <a:endParaRPr lang="en-GB" dirty="0" smtClean="0"/>
          </a:p>
          <a:p>
            <a:pPr lvl="1"/>
            <a:r>
              <a:rPr lang="en-GB" dirty="0" smtClean="0"/>
              <a:t>Guarantees communication between devices</a:t>
            </a:r>
            <a:r>
              <a:rPr lang="bg-BG" dirty="0" smtClean="0"/>
              <a:t>, </a:t>
            </a:r>
            <a:r>
              <a:rPr lang="en-GB" dirty="0" smtClean="0"/>
              <a:t>even if some of the connections break down</a:t>
            </a:r>
            <a:endParaRPr lang="bg-BG" dirty="0" smtClean="0"/>
          </a:p>
          <a:p>
            <a:pPr lvl="1"/>
            <a:r>
              <a:rPr lang="en-GB" dirty="0" smtClean="0"/>
              <a:t>Expensive installation</a:t>
            </a:r>
            <a:endParaRPr lang="en-US" dirty="0" smtClean="0"/>
          </a:p>
          <a:p>
            <a:endParaRPr lang="en-US" dirty="0" smtClean="0"/>
          </a:p>
          <a:p>
            <a:r>
              <a:rPr lang="en-GB" dirty="0" smtClean="0"/>
              <a:t>Information</a:t>
            </a:r>
            <a:r>
              <a:rPr lang="bg-BG" dirty="0" smtClean="0"/>
              <a:t>:</a:t>
            </a:r>
            <a:endParaRPr lang="en-US" dirty="0" smtClean="0"/>
          </a:p>
          <a:p>
            <a:pPr lvl="1"/>
            <a:r>
              <a:rPr lang="en-GB" sz="2800" b="0" u="sng" dirty="0">
                <a:effectLst/>
                <a:hlinkClick r:id="rId2"/>
              </a:rPr>
              <a:t>http://</a:t>
            </a:r>
            <a:r>
              <a:rPr lang="en-GB" sz="2800" b="0" u="sng" dirty="0" smtClean="0">
                <a:effectLst/>
                <a:hlinkClick r:id="rId2"/>
              </a:rPr>
              <a:t>en.wikipedia.org/wiki/OSI_model</a:t>
            </a:r>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46</a:t>
            </a:fld>
            <a:endParaRPr lang="en-US" dirty="0"/>
          </a:p>
        </p:txBody>
      </p:sp>
    </p:spTree>
    <p:extLst>
      <p:ext uri="{BB962C8B-B14F-4D97-AF65-F5344CB8AC3E}">
        <p14:creationId xmlns:p14="http://schemas.microsoft.com/office/powerpoint/2010/main" val="98895430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603045"/>
            <a:ext cx="7924800" cy="685800"/>
          </a:xfrm>
        </p:spPr>
        <p:txBody>
          <a:bodyPr/>
          <a:lstStyle/>
          <a:p>
            <a:r>
              <a:rPr lang="en-US" dirty="0" smtClean="0"/>
              <a:t>Internet</a:t>
            </a:r>
            <a:endParaRPr lang="en-US" dirty="0"/>
          </a:p>
        </p:txBody>
      </p:sp>
      <p:sp>
        <p:nvSpPr>
          <p:cNvPr id="3" name="Subtitle 2"/>
          <p:cNvSpPr>
            <a:spLocks noGrp="1"/>
          </p:cNvSpPr>
          <p:nvPr>
            <p:ph type="subTitle" idx="1"/>
          </p:nvPr>
        </p:nvSpPr>
        <p:spPr>
          <a:xfrm>
            <a:off x="609600" y="5410200"/>
            <a:ext cx="7924800" cy="1026320"/>
          </a:xfrm>
        </p:spPr>
        <p:txBody>
          <a:bodyPr/>
          <a:lstStyle/>
          <a:p>
            <a:r>
              <a:rPr lang="en-US" dirty="0" smtClean="0"/>
              <a:t>Internet</a:t>
            </a:r>
            <a:r>
              <a:rPr lang="ru-RU" dirty="0" smtClean="0"/>
              <a:t>, </a:t>
            </a:r>
            <a:r>
              <a:rPr lang="en-US" dirty="0"/>
              <a:t>p</a:t>
            </a:r>
            <a:r>
              <a:rPr lang="en-US" dirty="0" smtClean="0"/>
              <a:t>rotocols</a:t>
            </a:r>
            <a:r>
              <a:rPr lang="ru-RU" dirty="0" smtClean="0"/>
              <a:t>, </a:t>
            </a:r>
            <a:r>
              <a:rPr lang="en-US" dirty="0"/>
              <a:t>s</a:t>
            </a:r>
            <a:r>
              <a:rPr lang="en-US" dirty="0" smtClean="0"/>
              <a:t>ervices</a:t>
            </a:r>
            <a:r>
              <a:rPr lang="ru-RU" dirty="0" smtClean="0"/>
              <a:t>, </a:t>
            </a:r>
            <a:r>
              <a:rPr lang="ru-RU" dirty="0"/>
              <a:t>WWW, HTTP, </a:t>
            </a:r>
            <a:r>
              <a:rPr lang="en-US" dirty="0" smtClean="0"/>
              <a:t>FTP, </a:t>
            </a:r>
            <a:r>
              <a:rPr lang="ru-RU" dirty="0" smtClean="0"/>
              <a:t>SMTP</a:t>
            </a:r>
            <a:r>
              <a:rPr lang="en-US" dirty="0" smtClean="0"/>
              <a:t>, POP3, IMAP, WebDAV</a:t>
            </a:r>
            <a:r>
              <a:rPr lang="ru-RU" dirty="0" smtClean="0"/>
              <a:t>,</a:t>
            </a:r>
            <a:r>
              <a:rPr lang="en-US" dirty="0" smtClean="0"/>
              <a:t> IP, DNS</a:t>
            </a:r>
            <a:endParaRPr lang="ru-RU" dirty="0"/>
          </a:p>
        </p:txBody>
      </p:sp>
      <p:pic>
        <p:nvPicPr>
          <p:cNvPr id="8194" name="Picture 2" descr="C:\Users\User\Desktop\world-record-for-data-transfer-speed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447800"/>
            <a:ext cx="5334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90480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effectLst/>
              </a:rPr>
              <a:t>What </a:t>
            </a:r>
            <a:r>
              <a:rPr lang="en-US" dirty="0">
                <a:effectLst/>
              </a:rPr>
              <a:t>is the other name of </a:t>
            </a:r>
            <a:r>
              <a:rPr lang="ru-RU" dirty="0" smtClean="0"/>
              <a:t> </a:t>
            </a:r>
            <a:r>
              <a:rPr lang="ru-RU" dirty="0"/>
              <a:t>IPng?</a:t>
            </a:r>
            <a:endParaRPr lang="en-US" dirty="0" smtClean="0"/>
          </a:p>
          <a:p>
            <a:pPr marL="871538" lvl="1" indent="-514350">
              <a:buFont typeface="+mj-lt"/>
              <a:buAutoNum type="alphaLcParenR"/>
            </a:pPr>
            <a:r>
              <a:rPr lang="en-US" dirty="0" smtClean="0"/>
              <a:t>IPv6</a:t>
            </a:r>
          </a:p>
          <a:p>
            <a:pPr marL="871538" lvl="1" indent="-514350">
              <a:buFont typeface="+mj-lt"/>
              <a:buAutoNum type="alphaLcParenR"/>
            </a:pPr>
            <a:r>
              <a:rPr lang="en-US" dirty="0" err="1" smtClean="0"/>
              <a:t>IPenp</a:t>
            </a:r>
            <a:endParaRPr lang="en-US" dirty="0" smtClean="0"/>
          </a:p>
          <a:p>
            <a:pPr marL="871538" lvl="1" indent="-514350">
              <a:buFont typeface="+mj-lt"/>
              <a:buAutoNum type="alphaLcParenR"/>
            </a:pPr>
            <a:r>
              <a:rPr lang="en-US" dirty="0" smtClean="0"/>
              <a:t>IPv4</a:t>
            </a:r>
          </a:p>
          <a:p>
            <a:pPr marL="871538" lvl="1" indent="-514350">
              <a:buFont typeface="+mj-lt"/>
              <a:buAutoNum type="alphaLcParenR"/>
            </a:pPr>
            <a:r>
              <a:rPr lang="en-US" dirty="0" smtClean="0"/>
              <a:t>IETF</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48</a:t>
            </a:fld>
            <a:endParaRPr lang="en-US" dirty="0"/>
          </a:p>
        </p:txBody>
      </p:sp>
      <p:sp>
        <p:nvSpPr>
          <p:cNvPr id="5" name="Oval 4"/>
          <p:cNvSpPr/>
          <p:nvPr/>
        </p:nvSpPr>
        <p:spPr>
          <a:xfrm>
            <a:off x="495300" y="15875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76015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sz="2800" dirty="0">
                <a:effectLst/>
              </a:rPr>
              <a:t>IPv6 (Internet Protocol Version 6) is also called </a:t>
            </a:r>
            <a:r>
              <a:rPr lang="en-US" sz="2800" dirty="0" err="1">
                <a:effectLst/>
              </a:rPr>
              <a:t>IPng</a:t>
            </a:r>
            <a:r>
              <a:rPr lang="en-US" sz="2800" dirty="0">
                <a:effectLst/>
              </a:rPr>
              <a:t> (Internet Protocol next generation) and it is the newest version of the Internet Protocol (IP) reviewed in the IETF standards committees to replace the current version of IPv4 (Internet Protocol Version 4</a:t>
            </a:r>
            <a:r>
              <a:rPr lang="en-US" sz="2800" dirty="0" smtClean="0">
                <a:effectLst/>
              </a:rPr>
              <a:t>) </a:t>
            </a:r>
          </a:p>
          <a:p>
            <a:endParaRPr lang="en-US" sz="2800" dirty="0" smtClean="0"/>
          </a:p>
          <a:p>
            <a:r>
              <a:rPr lang="en-US" sz="2800" dirty="0" smtClean="0"/>
              <a:t>Information</a:t>
            </a:r>
            <a:r>
              <a:rPr lang="bg-BG" sz="2800" dirty="0" smtClean="0"/>
              <a:t>:</a:t>
            </a:r>
            <a:endParaRPr lang="en-US" sz="2800" dirty="0" smtClean="0"/>
          </a:p>
          <a:p>
            <a:pPr lvl="1"/>
            <a:r>
              <a:rPr lang="en-US" sz="2800" b="0" dirty="0" smtClean="0">
                <a:hlinkClick r:id="rId2"/>
              </a:rPr>
              <a:t>http</a:t>
            </a:r>
            <a:r>
              <a:rPr lang="en-US" sz="2800" b="0" dirty="0">
                <a:hlinkClick r:id="rId2"/>
              </a:rPr>
              <a:t>://</a:t>
            </a:r>
            <a:r>
              <a:rPr lang="en-US" sz="2800" b="0" dirty="0" smtClean="0">
                <a:hlinkClick r:id="rId2"/>
              </a:rPr>
              <a:t>en.wikipedia.org/wiki/IPv6</a:t>
            </a:r>
            <a:endParaRPr lang="en-US" sz="2800" b="0" dirty="0" smtClean="0"/>
          </a:p>
          <a:p>
            <a:pPr lvl="1"/>
            <a:r>
              <a:rPr lang="en-US" sz="2800" b="0" dirty="0" smtClean="0">
                <a:hlinkClick r:id="rId3"/>
              </a:rPr>
              <a:t>http</a:t>
            </a:r>
            <a:r>
              <a:rPr lang="en-US" sz="2800" b="0" dirty="0">
                <a:hlinkClick r:id="rId3"/>
              </a:rPr>
              <a:t>://en.wikipedia.org/wiki/IPv4</a:t>
            </a:r>
            <a:r>
              <a:rPr lang="en-US" sz="2800" b="0" dirty="0" smtClean="0">
                <a:effectLst/>
              </a:rPr>
              <a:t> </a:t>
            </a:r>
          </a:p>
          <a:p>
            <a:pPr lvl="1"/>
            <a:r>
              <a:rPr lang="en-US" sz="2800" b="0" dirty="0" smtClean="0">
                <a:hlinkClick r:id="rId4"/>
              </a:rPr>
              <a:t>http</a:t>
            </a:r>
            <a:r>
              <a:rPr lang="en-US" sz="2800" b="0" dirty="0">
                <a:hlinkClick r:id="rId4"/>
              </a:rPr>
              <a:t>://en.wikipedia.org/wiki/IETF</a:t>
            </a:r>
            <a:endParaRPr lang="bg-BG" sz="2800" b="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49</a:t>
            </a:fld>
            <a:endParaRPr lang="en-US" dirty="0"/>
          </a:p>
        </p:txBody>
      </p:sp>
    </p:spTree>
    <p:extLst>
      <p:ext uri="{BB962C8B-B14F-4D97-AF65-F5344CB8AC3E}">
        <p14:creationId xmlns:p14="http://schemas.microsoft.com/office/powerpoint/2010/main" val="7219083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00601"/>
            <a:ext cx="7924800" cy="685800"/>
          </a:xfrm>
        </p:spPr>
        <p:txBody>
          <a:bodyPr/>
          <a:lstStyle/>
          <a:p>
            <a:r>
              <a:rPr lang="en-US" dirty="0" smtClean="0"/>
              <a:t>Software Systems</a:t>
            </a:r>
            <a:endParaRPr lang="en-US" dirty="0"/>
          </a:p>
        </p:txBody>
      </p:sp>
      <p:sp>
        <p:nvSpPr>
          <p:cNvPr id="3" name="Subtitle 2"/>
          <p:cNvSpPr>
            <a:spLocks noGrp="1"/>
          </p:cNvSpPr>
          <p:nvPr>
            <p:ph type="subTitle" idx="1"/>
          </p:nvPr>
        </p:nvSpPr>
        <p:spPr>
          <a:xfrm>
            <a:off x="609600" y="5526880"/>
            <a:ext cx="7924800" cy="569120"/>
          </a:xfrm>
        </p:spPr>
        <p:txBody>
          <a:bodyPr/>
          <a:lstStyle/>
          <a:p>
            <a:r>
              <a:rPr lang="en-US" dirty="0" smtClean="0"/>
              <a:t>Computer software</a:t>
            </a:r>
            <a:endParaRPr lang="en-US" dirty="0"/>
          </a:p>
        </p:txBody>
      </p:sp>
      <p:pic>
        <p:nvPicPr>
          <p:cNvPr id="5122" name="Picture 2" descr="http://cache.boston.com/bonzai-fba/Third_Party_Photo/2008/02/20/1204132999_091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9216" y="1066800"/>
            <a:ext cx="4734984" cy="3309054"/>
          </a:xfrm>
          <a:prstGeom prst="roundRect">
            <a:avLst>
              <a:gd name="adj" fmla="val 2790"/>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pic>
        <p:nvPicPr>
          <p:cNvPr id="5124" name="Picture 4" descr="http://ipwatchdog.com/images/computer-cdro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00506">
            <a:off x="788594" y="2784387"/>
            <a:ext cx="2080471" cy="1568796"/>
          </a:xfrm>
          <a:prstGeom prst="roundRect">
            <a:avLst>
              <a:gd name="adj" fmla="val 8437"/>
            </a:avLst>
          </a:prstGeom>
          <a:ln>
            <a:solidFill>
              <a:schemeClr val="accent5">
                <a:lumMod val="60000"/>
                <a:lumOff val="4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126" name="Picture 6" descr="http://www.corpusconnection.com/images/software_dev.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263900">
            <a:off x="6139486" y="2846451"/>
            <a:ext cx="2090316" cy="1551032"/>
          </a:xfrm>
          <a:prstGeom prst="roundRect">
            <a:avLst>
              <a:gd name="adj" fmla="val 8437"/>
            </a:avLst>
          </a:prstGeom>
          <a:ln>
            <a:solidFill>
              <a:schemeClr val="accent5">
                <a:lumMod val="60000"/>
                <a:lumOff val="4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16105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19200"/>
            <a:ext cx="7924800" cy="685800"/>
          </a:xfrm>
        </p:spPr>
        <p:txBody>
          <a:bodyPr/>
          <a:lstStyle/>
          <a:p>
            <a:r>
              <a:rPr lang="en-US" dirty="0" smtClean="0"/>
              <a:t>Electronic communication</a:t>
            </a:r>
            <a:endParaRPr lang="en-US" dirty="0"/>
          </a:p>
        </p:txBody>
      </p:sp>
      <p:sp>
        <p:nvSpPr>
          <p:cNvPr id="3" name="Subtitle 2"/>
          <p:cNvSpPr>
            <a:spLocks noGrp="1"/>
          </p:cNvSpPr>
          <p:nvPr>
            <p:ph type="subTitle" idx="1"/>
          </p:nvPr>
        </p:nvSpPr>
        <p:spPr>
          <a:xfrm>
            <a:off x="609600" y="2133600"/>
            <a:ext cx="7924800" cy="914400"/>
          </a:xfrm>
        </p:spPr>
        <p:txBody>
          <a:bodyPr/>
          <a:lstStyle/>
          <a:p>
            <a:r>
              <a:rPr lang="en-US" dirty="0" smtClean="0"/>
              <a:t>E-mail, Skype, ICQ, IRC, MSN Messenger, Yahoo Messenger, </a:t>
            </a:r>
            <a:r>
              <a:rPr lang="en-US" dirty="0"/>
              <a:t>s</a:t>
            </a:r>
            <a:r>
              <a:rPr lang="en-US" dirty="0" smtClean="0"/>
              <a:t>ocial networks</a:t>
            </a:r>
            <a:r>
              <a:rPr lang="bg-BG" dirty="0" smtClean="0"/>
              <a:t>,</a:t>
            </a:r>
            <a:r>
              <a:rPr lang="en-US" dirty="0" smtClean="0"/>
              <a:t> forums</a:t>
            </a:r>
            <a:endParaRPr lang="en-US" dirty="0"/>
          </a:p>
        </p:txBody>
      </p:sp>
      <p:pic>
        <p:nvPicPr>
          <p:cNvPr id="9218" name="Picture 2" descr="C:\Users\User\Desktop\social-network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3048000"/>
            <a:ext cx="48768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749629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bg-BG" dirty="0" smtClean="0">
                <a:effectLst/>
              </a:rPr>
              <a:t>In </a:t>
            </a:r>
            <a:r>
              <a:rPr lang="bg-BG" dirty="0">
                <a:effectLst/>
              </a:rPr>
              <a:t>what format does Microsoft Office Express save </a:t>
            </a:r>
            <a:r>
              <a:rPr lang="bg-BG" dirty="0" smtClean="0">
                <a:effectLst/>
              </a:rPr>
              <a:t>emails</a:t>
            </a:r>
            <a:r>
              <a:rPr lang="en-US" dirty="0">
                <a:effectLst/>
              </a:rPr>
              <a:t>?</a:t>
            </a:r>
            <a:endParaRPr lang="en-US" dirty="0" smtClean="0"/>
          </a:p>
          <a:p>
            <a:pPr marL="871538" lvl="1" indent="-514350">
              <a:buFont typeface="+mj-lt"/>
              <a:buAutoNum type="alphaLcParenR"/>
            </a:pPr>
            <a:r>
              <a:rPr lang="en-US" dirty="0" err="1" smtClean="0"/>
              <a:t>eml</a:t>
            </a:r>
            <a:endParaRPr lang="en-US" dirty="0" smtClean="0"/>
          </a:p>
          <a:p>
            <a:pPr marL="871538" lvl="1" indent="-514350">
              <a:buFont typeface="+mj-lt"/>
              <a:buAutoNum type="alphaLcParenR"/>
            </a:pPr>
            <a:r>
              <a:rPr lang="en-US" dirty="0" err="1" smtClean="0"/>
              <a:t>emlx</a:t>
            </a:r>
            <a:endParaRPr lang="en-US" dirty="0" smtClean="0"/>
          </a:p>
          <a:p>
            <a:pPr marL="871538" lvl="1" indent="-514350">
              <a:buFont typeface="+mj-lt"/>
              <a:buAutoNum type="alphaLcParenR"/>
            </a:pPr>
            <a:r>
              <a:rPr lang="en-US" dirty="0" err="1" smtClean="0"/>
              <a:t>msg</a:t>
            </a:r>
            <a:endParaRPr lang="en-US" dirty="0" smtClean="0"/>
          </a:p>
          <a:p>
            <a:pPr marL="871538" lvl="1" indent="-514350">
              <a:buFont typeface="+mj-lt"/>
              <a:buAutoNum type="alphaLcParenR"/>
            </a:pPr>
            <a:r>
              <a:rPr lang="en-US" dirty="0" err="1" smtClean="0"/>
              <a:t>mbx</a:t>
            </a:r>
            <a:endParaRPr lang="en-US" dirty="0" smtClean="0"/>
          </a:p>
          <a:p>
            <a:pPr marL="357188" lvl="1" indent="0">
              <a:buNone/>
            </a:pP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51</a:t>
            </a:fld>
            <a:endParaRPr lang="en-US" dirty="0"/>
          </a:p>
        </p:txBody>
      </p:sp>
      <p:sp>
        <p:nvSpPr>
          <p:cNvPr id="5" name="Oval 4"/>
          <p:cNvSpPr/>
          <p:nvPr/>
        </p:nvSpPr>
        <p:spPr>
          <a:xfrm>
            <a:off x="508000" y="33655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69559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dirty="0"/>
              <a:t> MSG files are O</a:t>
            </a:r>
            <a:r>
              <a:rPr lang="en-US" dirty="0" smtClean="0"/>
              <a:t>utlook </a:t>
            </a:r>
            <a:r>
              <a:rPr lang="en-US" dirty="0"/>
              <a:t>messages saved as files </a:t>
            </a:r>
            <a:endParaRPr lang="en-US" dirty="0" smtClean="0">
              <a:effectLst/>
            </a:endParaRPr>
          </a:p>
          <a:p>
            <a:pPr lvl="1"/>
            <a:r>
              <a:rPr lang="en-US" sz="2800" dirty="0" smtClean="0"/>
              <a:t>They </a:t>
            </a:r>
            <a:r>
              <a:rPr lang="en-US" sz="2800" dirty="0"/>
              <a:t>are saved as "COM </a:t>
            </a:r>
            <a:r>
              <a:rPr lang="en-US" sz="2800" dirty="0" smtClean="0"/>
              <a:t>structured </a:t>
            </a:r>
            <a:r>
              <a:rPr lang="en-US" sz="2800" dirty="0"/>
              <a:t>storage OLE2 compound documents" or "</a:t>
            </a:r>
            <a:r>
              <a:rPr lang="en-US" sz="2800" dirty="0" err="1"/>
              <a:t>DocFile</a:t>
            </a:r>
            <a:r>
              <a:rPr lang="en-US" sz="2800" dirty="0"/>
              <a:t>", which is the same technique used by Word, Excel and many </a:t>
            </a:r>
            <a:r>
              <a:rPr lang="en-US" sz="2800" dirty="0" smtClean="0"/>
              <a:t>more </a:t>
            </a:r>
            <a:endParaRPr lang="en-US" dirty="0" smtClean="0"/>
          </a:p>
          <a:p>
            <a:pPr marL="0" indent="0">
              <a:buNone/>
            </a:pPr>
            <a:r>
              <a:rPr lang="en-US" dirty="0" smtClean="0"/>
              <a:t> </a:t>
            </a:r>
          </a:p>
          <a:p>
            <a:r>
              <a:rPr lang="en-US" dirty="0" smtClean="0"/>
              <a:t>Information</a:t>
            </a:r>
            <a:r>
              <a:rPr lang="bg-BG" dirty="0" smtClean="0"/>
              <a:t>:</a:t>
            </a:r>
            <a:endParaRPr lang="en-US" dirty="0" smtClean="0"/>
          </a:p>
          <a:p>
            <a:pPr lvl="1"/>
            <a:r>
              <a:rPr lang="en-US" sz="2800" b="0" dirty="0" smtClean="0">
                <a:hlinkClick r:id="rId2"/>
              </a:rPr>
              <a:t>http://msdn.microsoft.com/en-us/library/cc463912(v=exchg.80).aspx</a:t>
            </a:r>
            <a:endParaRPr lang="en-US" sz="2800" b="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52</a:t>
            </a:fld>
            <a:endParaRPr lang="en-US" dirty="0"/>
          </a:p>
        </p:txBody>
      </p:sp>
    </p:spTree>
    <p:extLst>
      <p:ext uri="{BB962C8B-B14F-4D97-AF65-F5344CB8AC3E}">
        <p14:creationId xmlns:p14="http://schemas.microsoft.com/office/powerpoint/2010/main" val="389524744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en-US" dirty="0" smtClean="0"/>
              <a:t>World Wide Web (WWW)</a:t>
            </a:r>
            <a:endParaRPr lang="en-US" dirty="0"/>
          </a:p>
        </p:txBody>
      </p:sp>
      <p:sp>
        <p:nvSpPr>
          <p:cNvPr id="3" name="Subtitle 2"/>
          <p:cNvSpPr>
            <a:spLocks noGrp="1"/>
          </p:cNvSpPr>
          <p:nvPr>
            <p:ph type="subTitle" idx="1"/>
          </p:nvPr>
        </p:nvSpPr>
        <p:spPr>
          <a:xfrm>
            <a:off x="609600" y="5334000"/>
            <a:ext cx="7924800" cy="1107280"/>
          </a:xfrm>
        </p:spPr>
        <p:txBody>
          <a:bodyPr/>
          <a:lstStyle/>
          <a:p>
            <a:r>
              <a:rPr lang="en-US" dirty="0"/>
              <a:t>How does </a:t>
            </a:r>
            <a:r>
              <a:rPr lang="en-US" dirty="0" smtClean="0"/>
              <a:t>WWW work? </a:t>
            </a:r>
            <a:r>
              <a:rPr lang="en-US" dirty="0"/>
              <a:t>Protocol HTTP, GET, POST, URL, web browser, web page, web </a:t>
            </a:r>
            <a:r>
              <a:rPr lang="en-US" dirty="0" smtClean="0"/>
              <a:t>site</a:t>
            </a:r>
            <a:endParaRPr lang="en-US" dirty="0"/>
          </a:p>
        </p:txBody>
      </p:sp>
      <p:pic>
        <p:nvPicPr>
          <p:cNvPr id="5124" name="Picture 4" descr="C:\Users\User\Desktop\ww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320800"/>
            <a:ext cx="487680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846889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sz="3000" dirty="0" smtClean="0">
                <a:effectLst/>
              </a:rPr>
              <a:t>Who </a:t>
            </a:r>
            <a:r>
              <a:rPr lang="en-US" sz="3000" dirty="0">
                <a:effectLst/>
              </a:rPr>
              <a:t>is listening to my computer’s HTTP request on port 80?</a:t>
            </a:r>
            <a:endParaRPr lang="en-US" sz="3000" dirty="0" smtClean="0"/>
          </a:p>
          <a:p>
            <a:pPr marL="871538" lvl="1" indent="-514350">
              <a:buFont typeface="+mj-lt"/>
              <a:buAutoNum type="alphaLcParenR"/>
            </a:pPr>
            <a:r>
              <a:rPr lang="en-US" dirty="0" smtClean="0"/>
              <a:t>The </a:t>
            </a:r>
            <a:r>
              <a:rPr lang="en-US" dirty="0"/>
              <a:t>Domain Name System (DNS)</a:t>
            </a:r>
          </a:p>
          <a:p>
            <a:pPr marL="871538" lvl="1" indent="-514350">
              <a:buFont typeface="+mj-lt"/>
              <a:buAutoNum type="alphaLcParenR"/>
            </a:pPr>
            <a:r>
              <a:rPr lang="en-US" dirty="0" smtClean="0"/>
              <a:t>The </a:t>
            </a:r>
            <a:r>
              <a:rPr lang="en-US" dirty="0"/>
              <a:t>computer receiving the request</a:t>
            </a:r>
          </a:p>
          <a:p>
            <a:pPr marL="871538" lvl="1" indent="-514350">
              <a:buFont typeface="+mj-lt"/>
              <a:buAutoNum type="alphaLcParenR"/>
            </a:pPr>
            <a:r>
              <a:rPr lang="en-US" dirty="0" smtClean="0"/>
              <a:t>The </a:t>
            </a:r>
            <a:r>
              <a:rPr lang="en-US" dirty="0"/>
              <a:t>web server software</a:t>
            </a:r>
          </a:p>
          <a:p>
            <a:pPr marL="871538" lvl="1" indent="-514350">
              <a:buFont typeface="+mj-lt"/>
              <a:buAutoNum type="alphaLcParenR"/>
            </a:pPr>
            <a:r>
              <a:rPr lang="en-US" dirty="0" smtClean="0"/>
              <a:t>The </a:t>
            </a:r>
            <a:r>
              <a:rPr lang="en-US" dirty="0"/>
              <a:t>NSA</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54</a:t>
            </a:fld>
            <a:endParaRPr lang="en-US" dirty="0"/>
          </a:p>
        </p:txBody>
      </p:sp>
      <p:sp>
        <p:nvSpPr>
          <p:cNvPr id="5" name="Oval 4"/>
          <p:cNvSpPr/>
          <p:nvPr/>
        </p:nvSpPr>
        <p:spPr>
          <a:xfrm>
            <a:off x="495300" y="32766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89684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dirty="0" smtClean="0"/>
              <a:t>The </a:t>
            </a:r>
            <a:r>
              <a:rPr lang="en-US" dirty="0"/>
              <a:t>computer receiving the HTTP request delivers it to </a:t>
            </a:r>
            <a:r>
              <a:rPr lang="en-US" dirty="0" smtClean="0"/>
              <a:t>web server software </a:t>
            </a:r>
            <a:r>
              <a:rPr lang="en-US" dirty="0"/>
              <a:t>listening for requests on port 80. If the web server can fulfill the </a:t>
            </a:r>
            <a:r>
              <a:rPr lang="en-US" dirty="0" smtClean="0"/>
              <a:t>request, </a:t>
            </a:r>
            <a:r>
              <a:rPr lang="en-US" dirty="0"/>
              <a:t>it sends </a:t>
            </a:r>
            <a:r>
              <a:rPr lang="en-US" dirty="0" smtClean="0"/>
              <a:t>a response </a:t>
            </a:r>
            <a:r>
              <a:rPr lang="en-US" dirty="0"/>
              <a:t>back to the browser indicating </a:t>
            </a:r>
            <a:r>
              <a:rPr lang="en-US" dirty="0" smtClean="0"/>
              <a:t>success </a:t>
            </a:r>
            <a:endParaRPr lang="bg-BG" dirty="0"/>
          </a:p>
          <a:p>
            <a:endParaRPr lang="en-US" dirty="0" smtClean="0"/>
          </a:p>
          <a:p>
            <a:r>
              <a:rPr lang="en-US" dirty="0" smtClean="0"/>
              <a:t>Information</a:t>
            </a:r>
            <a:r>
              <a:rPr lang="bg-BG" dirty="0" smtClean="0"/>
              <a:t>:</a:t>
            </a:r>
            <a:endParaRPr lang="en-US" dirty="0" smtClean="0"/>
          </a:p>
          <a:p>
            <a:pPr lvl="1"/>
            <a:r>
              <a:rPr lang="en-US" sz="3200" b="0" u="sng" dirty="0" smtClean="0">
                <a:effectLst/>
                <a:hlinkClick r:id="rId2"/>
              </a:rPr>
              <a:t>http</a:t>
            </a:r>
            <a:r>
              <a:rPr lang="en-US" sz="3200" b="0" u="sng" dirty="0">
                <a:effectLst/>
                <a:hlinkClick r:id="rId2"/>
              </a:rPr>
              <a:t>://en.wikipedia.org/wiki/World_Wide_Web</a:t>
            </a:r>
            <a:endParaRPr lang="en-US" sz="3200" b="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55</a:t>
            </a:fld>
            <a:endParaRPr lang="en-US" dirty="0"/>
          </a:p>
        </p:txBody>
      </p:sp>
    </p:spTree>
    <p:extLst>
      <p:ext uri="{BB962C8B-B14F-4D97-AF65-F5344CB8AC3E}">
        <p14:creationId xmlns:p14="http://schemas.microsoft.com/office/powerpoint/2010/main" val="143686943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a:xfrm>
            <a:off x="609600" y="4495800"/>
            <a:ext cx="7924800" cy="685800"/>
          </a:xfrm>
        </p:spPr>
        <p:txBody>
          <a:bodyPr/>
          <a:lstStyle/>
          <a:p>
            <a:r>
              <a:rPr lang="en-US" dirty="0" smtClean="0"/>
              <a:t>Web</a:t>
            </a:r>
            <a:r>
              <a:rPr lang="bg-BG" dirty="0" smtClean="0"/>
              <a:t> </a:t>
            </a:r>
            <a:r>
              <a:rPr lang="en-US" dirty="0" smtClean="0"/>
              <a:t>design</a:t>
            </a:r>
            <a:r>
              <a:rPr lang="bg-BG" dirty="0" smtClean="0"/>
              <a:t>, </a:t>
            </a:r>
            <a:r>
              <a:rPr lang="en-US" dirty="0" smtClean="0"/>
              <a:t>HTML, CSS</a:t>
            </a:r>
            <a:endParaRPr lang="en-US" dirty="0"/>
          </a:p>
        </p:txBody>
      </p:sp>
      <p:sp>
        <p:nvSpPr>
          <p:cNvPr id="11" name="Subtitle 2"/>
          <p:cNvSpPr>
            <a:spLocks noGrp="1"/>
          </p:cNvSpPr>
          <p:nvPr>
            <p:ph type="subTitle" idx="1"/>
          </p:nvPr>
        </p:nvSpPr>
        <p:spPr>
          <a:xfrm>
            <a:off x="609600" y="5410200"/>
            <a:ext cx="7924800" cy="873920"/>
          </a:xfrm>
        </p:spPr>
        <p:txBody>
          <a:bodyPr/>
          <a:lstStyle/>
          <a:p>
            <a:r>
              <a:rPr lang="en-US" dirty="0" smtClean="0"/>
              <a:t>Web design</a:t>
            </a:r>
            <a:r>
              <a:rPr lang="bg-BG" dirty="0" smtClean="0"/>
              <a:t>, </a:t>
            </a:r>
            <a:r>
              <a:rPr lang="en-US" dirty="0" smtClean="0"/>
              <a:t>HTML, CSS, text</a:t>
            </a:r>
            <a:r>
              <a:rPr lang="bg-BG" dirty="0" smtClean="0"/>
              <a:t>, </a:t>
            </a:r>
            <a:r>
              <a:rPr lang="en-US" dirty="0" smtClean="0"/>
              <a:t>graphics</a:t>
            </a:r>
            <a:r>
              <a:rPr lang="bg-BG" dirty="0" smtClean="0"/>
              <a:t>, </a:t>
            </a:r>
            <a:r>
              <a:rPr lang="en-US" dirty="0" smtClean="0"/>
              <a:t>references</a:t>
            </a:r>
            <a:r>
              <a:rPr lang="bg-BG" dirty="0" smtClean="0"/>
              <a:t>, </a:t>
            </a:r>
            <a:r>
              <a:rPr lang="en-US" dirty="0" smtClean="0"/>
              <a:t>tables</a:t>
            </a:r>
            <a:r>
              <a:rPr lang="bg-BG" dirty="0" smtClean="0"/>
              <a:t>, </a:t>
            </a:r>
            <a:r>
              <a:rPr lang="en-US" dirty="0" smtClean="0"/>
              <a:t>forms</a:t>
            </a:r>
            <a:endParaRPr lang="en-US" dirty="0"/>
          </a:p>
        </p:txBody>
      </p:sp>
      <p:pic>
        <p:nvPicPr>
          <p:cNvPr id="1030" name="Picture 6" descr="C:\Users\User\Desktop\webdesign_bann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295400"/>
            <a:ext cx="6705600" cy="235108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User\Desktop\images\aboutus-bann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3682" y="2719388"/>
            <a:ext cx="4291836" cy="1319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91186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Question</a:t>
            </a:r>
            <a:endParaRPr lang="en-US" sz="3600" dirty="0"/>
          </a:p>
        </p:txBody>
      </p:sp>
      <p:sp>
        <p:nvSpPr>
          <p:cNvPr id="3" name="Content Placeholder 2"/>
          <p:cNvSpPr>
            <a:spLocks noGrp="1"/>
          </p:cNvSpPr>
          <p:nvPr>
            <p:ph idx="1"/>
          </p:nvPr>
        </p:nvSpPr>
        <p:spPr>
          <a:xfrm>
            <a:off x="228600" y="609600"/>
            <a:ext cx="8686800" cy="6096000"/>
          </a:xfrm>
        </p:spPr>
        <p:txBody>
          <a:bodyPr/>
          <a:lstStyle/>
          <a:p>
            <a:pPr lvl="0"/>
            <a:r>
              <a:rPr lang="en-US" dirty="0">
                <a:effectLst/>
              </a:rPr>
              <a:t>Which of the following CSS source types </a:t>
            </a:r>
            <a:r>
              <a:rPr lang="en-US" dirty="0" smtClean="0">
                <a:effectLst/>
              </a:rPr>
              <a:t>has  </a:t>
            </a:r>
            <a:r>
              <a:rPr lang="en-US" dirty="0">
                <a:effectLst/>
              </a:rPr>
              <a:t>the highest </a:t>
            </a:r>
            <a:r>
              <a:rPr lang="en-US" dirty="0" smtClean="0">
                <a:effectLst/>
              </a:rPr>
              <a:t>priority</a:t>
            </a:r>
            <a:r>
              <a:rPr lang="en-US" dirty="0" smtClean="0"/>
              <a:t>?</a:t>
            </a:r>
          </a:p>
          <a:p>
            <a:pPr marL="871538" lvl="1" indent="-514350">
              <a:spcBef>
                <a:spcPts val="300"/>
              </a:spcBef>
              <a:spcAft>
                <a:spcPts val="300"/>
              </a:spcAft>
              <a:buFont typeface="+mj-lt"/>
              <a:buAutoNum type="alphaLcParenR"/>
            </a:pPr>
            <a:r>
              <a:rPr lang="en-US" dirty="0">
                <a:effectLst/>
              </a:rPr>
              <a:t>Selector </a:t>
            </a:r>
            <a:r>
              <a:rPr lang="en-US" dirty="0" smtClean="0">
                <a:effectLst/>
              </a:rPr>
              <a:t>specificity</a:t>
            </a:r>
          </a:p>
          <a:p>
            <a:pPr marL="871538" lvl="1" indent="-514350">
              <a:spcBef>
                <a:spcPts val="300"/>
              </a:spcBef>
              <a:spcAft>
                <a:spcPts val="300"/>
              </a:spcAft>
              <a:buFont typeface="+mj-lt"/>
              <a:buAutoNum type="alphaLcParenR"/>
            </a:pPr>
            <a:r>
              <a:rPr lang="en-US" dirty="0">
                <a:effectLst/>
              </a:rPr>
              <a:t>Rule </a:t>
            </a:r>
            <a:r>
              <a:rPr lang="en-US" dirty="0" smtClean="0">
                <a:effectLst/>
              </a:rPr>
              <a:t>order</a:t>
            </a:r>
          </a:p>
          <a:p>
            <a:pPr marL="871538" lvl="1" indent="-514350">
              <a:spcBef>
                <a:spcPts val="300"/>
              </a:spcBef>
              <a:spcAft>
                <a:spcPts val="300"/>
              </a:spcAft>
              <a:buFont typeface="+mj-lt"/>
              <a:buAutoNum type="alphaLcParenR"/>
            </a:pPr>
            <a:r>
              <a:rPr lang="en-US" dirty="0">
                <a:effectLst/>
              </a:rPr>
              <a:t>Media t</a:t>
            </a:r>
            <a:r>
              <a:rPr lang="en-US" dirty="0" smtClean="0">
                <a:effectLst/>
              </a:rPr>
              <a:t>ype</a:t>
            </a:r>
          </a:p>
          <a:p>
            <a:pPr marL="871538" lvl="1" indent="-514350">
              <a:spcBef>
                <a:spcPts val="300"/>
              </a:spcBef>
              <a:spcAft>
                <a:spcPts val="300"/>
              </a:spcAft>
              <a:buFont typeface="+mj-lt"/>
              <a:buAutoNum type="alphaLcParenR"/>
            </a:pPr>
            <a:r>
              <a:rPr lang="en-US" dirty="0">
                <a:effectLst/>
              </a:rPr>
              <a:t>User </a:t>
            </a:r>
            <a:r>
              <a:rPr lang="en-US" dirty="0" smtClean="0">
                <a:effectLst/>
              </a:rPr>
              <a:t>definition</a:t>
            </a:r>
            <a:endParaRPr lang="en-US" dirty="0" smtClean="0">
              <a:effectLst/>
            </a:endParaRPr>
          </a:p>
          <a:p>
            <a:pPr marL="871538" lvl="1" indent="-514350">
              <a:spcBef>
                <a:spcPts val="300"/>
              </a:spcBef>
              <a:spcAft>
                <a:spcPts val="300"/>
              </a:spcAft>
              <a:buFont typeface="+mj-lt"/>
              <a:buAutoNum type="alphaLcParenR"/>
            </a:pPr>
            <a:r>
              <a:rPr lang="en-US" dirty="0" smtClean="0">
                <a:effectLst/>
              </a:rPr>
              <a:t>Inline</a:t>
            </a:r>
            <a:endParaRPr lang="en-US" dirty="0" smtClean="0"/>
          </a:p>
          <a:p>
            <a:pPr lvl="0"/>
            <a:endParaRPr lang="bg-BG" dirty="0" smtClean="0"/>
          </a:p>
          <a:p>
            <a:pPr marL="514350" lvl="0" indent="-514350">
              <a:buFont typeface="+mj-lt"/>
              <a:buAutoNum type="alphaLcParenR"/>
            </a:pPr>
            <a:endParaRPr lang="en-US" sz="30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57</a:t>
            </a:fld>
            <a:endParaRPr lang="en-US" dirty="0"/>
          </a:p>
        </p:txBody>
      </p:sp>
      <p:sp>
        <p:nvSpPr>
          <p:cNvPr id="5" name="Oval 4"/>
          <p:cNvSpPr/>
          <p:nvPr/>
        </p:nvSpPr>
        <p:spPr>
          <a:xfrm>
            <a:off x="505651" y="3429000"/>
            <a:ext cx="602545"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rgbClr val="CCFF66"/>
              </a:solidFill>
            </a:endParaRPr>
          </a:p>
        </p:txBody>
      </p:sp>
    </p:spTree>
    <p:extLst>
      <p:ext uri="{BB962C8B-B14F-4D97-AF65-F5344CB8AC3E}">
        <p14:creationId xmlns:p14="http://schemas.microsoft.com/office/powerpoint/2010/main" val="3462076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Answer</a:t>
            </a:r>
            <a:endParaRPr lang="en-US" sz="3600" dirty="0"/>
          </a:p>
        </p:txBody>
      </p:sp>
      <p:sp>
        <p:nvSpPr>
          <p:cNvPr id="3" name="Content Placeholder 2"/>
          <p:cNvSpPr>
            <a:spLocks noGrp="1"/>
          </p:cNvSpPr>
          <p:nvPr>
            <p:ph idx="1"/>
          </p:nvPr>
        </p:nvSpPr>
        <p:spPr/>
        <p:txBody>
          <a:bodyPr/>
          <a:lstStyle/>
          <a:p>
            <a:r>
              <a:rPr lang="en-US" dirty="0">
                <a:effectLst/>
              </a:rPr>
              <a:t>Most browsers have the accessibility </a:t>
            </a:r>
            <a:r>
              <a:rPr lang="en-US" dirty="0" smtClean="0">
                <a:effectLst/>
              </a:rPr>
              <a:t>feature of </a:t>
            </a:r>
            <a:r>
              <a:rPr lang="en-US" dirty="0">
                <a:effectLst/>
              </a:rPr>
              <a:t>a user defined CSS. This feature is the style sheet with highest priority and controls the content </a:t>
            </a:r>
            <a:r>
              <a:rPr lang="en-US" dirty="0" smtClean="0">
                <a:effectLst/>
              </a:rPr>
              <a:t>display</a:t>
            </a:r>
            <a:r>
              <a:rPr lang="en-US" dirty="0">
                <a:effectLst/>
              </a:rPr>
              <a:t> </a:t>
            </a:r>
            <a:endParaRPr lang="en-US" dirty="0" smtClean="0">
              <a:effectLst/>
            </a:endParaRPr>
          </a:p>
          <a:p>
            <a:endParaRPr lang="bg-BG" dirty="0" smtClean="0"/>
          </a:p>
          <a:p>
            <a:r>
              <a:rPr lang="en-US" dirty="0" smtClean="0">
                <a:effectLst/>
              </a:rPr>
              <a:t>Information</a:t>
            </a:r>
            <a:r>
              <a:rPr lang="bg-BG" dirty="0" smtClean="0">
                <a:effectLst/>
              </a:rPr>
              <a:t>:</a:t>
            </a:r>
            <a:r>
              <a:rPr lang="en-US" dirty="0" smtClean="0">
                <a:effectLst/>
              </a:rPr>
              <a:t> </a:t>
            </a:r>
          </a:p>
          <a:p>
            <a:pPr lvl="1"/>
            <a:r>
              <a:rPr lang="en-US" b="0" u="sng" dirty="0" smtClean="0">
                <a:effectLst/>
                <a:hlinkClick r:id="rId2"/>
              </a:rPr>
              <a:t>http</a:t>
            </a:r>
            <a:r>
              <a:rPr lang="en-US" b="0" u="sng" dirty="0">
                <a:effectLst/>
                <a:hlinkClick r:id="rId2"/>
              </a:rPr>
              <a:t>://</a:t>
            </a:r>
            <a:r>
              <a:rPr lang="en-US" b="0" u="sng" dirty="0" smtClean="0">
                <a:effectLst/>
                <a:hlinkClick r:id="rId2"/>
              </a:rPr>
              <a:t>en.wikipedia.org/wiki/CSS</a:t>
            </a:r>
            <a:endParaRPr lang="bg-BG" b="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58</a:t>
            </a:fld>
            <a:endParaRPr lang="en-US" dirty="0"/>
          </a:p>
        </p:txBody>
      </p:sp>
    </p:spTree>
    <p:extLst>
      <p:ext uri="{BB962C8B-B14F-4D97-AF65-F5344CB8AC3E}">
        <p14:creationId xmlns:p14="http://schemas.microsoft.com/office/powerpoint/2010/main" val="44076282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http://4.bp.blogspot.com/_Fyl1dFhmZf4/S-mjvhNO96I/AAAAAAAAATU/ZB_LbexAHYk/s320/javascript_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8223">
            <a:off x="539215" y="1597746"/>
            <a:ext cx="1855715" cy="1361212"/>
          </a:xfrm>
          <a:prstGeom prst="roundRect">
            <a:avLst>
              <a:gd name="adj" fmla="val 4193"/>
            </a:avLst>
          </a:prstGeom>
          <a:noFill/>
          <a:ln w="25400">
            <a:solidFill>
              <a:schemeClr val="bg1"/>
            </a:solidFill>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609600" y="3733800"/>
            <a:ext cx="7924800" cy="685800"/>
          </a:xfrm>
        </p:spPr>
        <p:txBody>
          <a:bodyPr/>
          <a:lstStyle/>
          <a:p>
            <a:r>
              <a:rPr lang="en-US" dirty="0" smtClean="0"/>
              <a:t>JavaScript</a:t>
            </a:r>
            <a:endParaRPr lang="en-US" dirty="0"/>
          </a:p>
        </p:txBody>
      </p:sp>
      <p:sp>
        <p:nvSpPr>
          <p:cNvPr id="3" name="Subtitle 2"/>
          <p:cNvSpPr>
            <a:spLocks noGrp="1"/>
          </p:cNvSpPr>
          <p:nvPr>
            <p:ph type="subTitle" idx="1"/>
          </p:nvPr>
        </p:nvSpPr>
        <p:spPr>
          <a:xfrm>
            <a:off x="609600" y="4760120"/>
            <a:ext cx="7924800" cy="1564480"/>
          </a:xfrm>
        </p:spPr>
        <p:txBody>
          <a:bodyPr/>
          <a:lstStyle/>
          <a:p>
            <a:r>
              <a:rPr lang="en-GB" dirty="0" smtClean="0"/>
              <a:t>Script development with</a:t>
            </a:r>
            <a:r>
              <a:rPr lang="bg-BG" dirty="0" smtClean="0"/>
              <a:t> </a:t>
            </a:r>
            <a:r>
              <a:rPr lang="en-US" dirty="0" smtClean="0"/>
              <a:t>JavaScript</a:t>
            </a:r>
            <a:r>
              <a:rPr lang="bg-BG" dirty="0" smtClean="0"/>
              <a:t>, </a:t>
            </a:r>
            <a:r>
              <a:rPr lang="en-GB" dirty="0" smtClean="0"/>
              <a:t>basic</a:t>
            </a:r>
            <a:r>
              <a:rPr lang="bg-BG" dirty="0" smtClean="0"/>
              <a:t> </a:t>
            </a:r>
            <a:r>
              <a:rPr lang="en-US" dirty="0" smtClean="0"/>
              <a:t>JavaScript </a:t>
            </a:r>
            <a:r>
              <a:rPr lang="en-GB" dirty="0" smtClean="0"/>
              <a:t>constructions</a:t>
            </a:r>
            <a:r>
              <a:rPr lang="bg-BG" dirty="0" smtClean="0"/>
              <a:t>, </a:t>
            </a:r>
            <a:r>
              <a:rPr lang="en-GB" dirty="0" smtClean="0"/>
              <a:t>operators</a:t>
            </a:r>
            <a:r>
              <a:rPr lang="bg-BG" dirty="0" smtClean="0"/>
              <a:t>, </a:t>
            </a:r>
            <a:r>
              <a:rPr lang="en-GB" dirty="0" smtClean="0"/>
              <a:t>objects</a:t>
            </a:r>
            <a:r>
              <a:rPr lang="bg-BG" dirty="0" smtClean="0"/>
              <a:t>, </a:t>
            </a:r>
            <a:r>
              <a:rPr lang="en-GB" dirty="0" smtClean="0"/>
              <a:t>manipulation of</a:t>
            </a:r>
            <a:r>
              <a:rPr lang="bg-BG" dirty="0" smtClean="0"/>
              <a:t> </a:t>
            </a:r>
            <a:r>
              <a:rPr lang="en-US" dirty="0"/>
              <a:t>DOM</a:t>
            </a:r>
            <a:r>
              <a:rPr lang="bg-BG" dirty="0"/>
              <a:t> </a:t>
            </a:r>
            <a:r>
              <a:rPr lang="en-GB" dirty="0" smtClean="0"/>
              <a:t>tree</a:t>
            </a:r>
            <a:endParaRPr lang="en-US" dirty="0"/>
          </a:p>
        </p:txBody>
      </p:sp>
      <p:pic>
        <p:nvPicPr>
          <p:cNvPr id="5" name="Picture 4" descr="http://www.berniecode.com/blog/wp-content/uploads/2007/03/visual-studio-javascript-debugging.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410200" y="914400"/>
            <a:ext cx="3019424" cy="1981200"/>
          </a:xfrm>
          <a:prstGeom prst="roundRect">
            <a:avLst>
              <a:gd name="adj" fmla="val 4501"/>
            </a:avLst>
          </a:prstGeom>
          <a:solidFill>
            <a:srgbClr val="FFFFFF">
              <a:shade val="85000"/>
            </a:srgbClr>
          </a:solidFill>
          <a:ln>
            <a:noFill/>
          </a:ln>
          <a:effectLst>
            <a:reflection blurRad="12700" stA="38000" endPos="28000" dist="5000" dir="5400000" sy="-100000" algn="bl" rotWithShape="0"/>
          </a:effectLst>
          <a:scene3d>
            <a:camera prst="perspectiveContrastingLeftFacing" fov="2700000">
              <a:rot lat="323880" lon="2628735" rev="21594000"/>
            </a:camera>
            <a:lightRig rig="threePt" dir="t"/>
          </a:scene3d>
        </p:spPr>
      </p:pic>
      <p:pic>
        <p:nvPicPr>
          <p:cNvPr id="6" name="Picture 6" descr="http://www.strictlyphp.com/blog/wp-content/uploads/2009/07/icon_javascrip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8734" y="2209800"/>
            <a:ext cx="990600" cy="990601"/>
          </a:xfrm>
          <a:prstGeom prst="rect">
            <a:avLst/>
          </a:prstGeom>
          <a:noFill/>
        </p:spPr>
      </p:pic>
      <p:pic>
        <p:nvPicPr>
          <p:cNvPr id="7" name="Picture 8" descr="http://www.lnl.infn.it/~epics/WikiDumps/localhost/160px-javascript_icon.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6704" y="1510904"/>
            <a:ext cx="1613296" cy="1613297"/>
          </a:xfrm>
          <a:prstGeom prst="rect">
            <a:avLst/>
          </a:prstGeom>
          <a:noFill/>
          <a:scene3d>
            <a:camera prst="perspectiveContrastingRightFacing" fov="3900000">
              <a:rot lat="1096793" lon="21059336" rev="21486019"/>
            </a:camera>
            <a:lightRig rig="threePt" dir="t"/>
          </a:scene3d>
        </p:spPr>
      </p:pic>
      <p:pic>
        <p:nvPicPr>
          <p:cNvPr id="8" name="Picture 10" descr="http://icons.mysitemyway.com/wp-content/gallery/glowing-green-neon-icons-business/111095-glowing-green-neon-icon-business-cursor.png"/>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rot="5954108">
            <a:off x="3720988" y="1288608"/>
            <a:ext cx="2069928" cy="2069930"/>
          </a:xfrm>
          <a:prstGeom prst="rect">
            <a:avLst/>
          </a:prstGeom>
          <a:noFill/>
        </p:spPr>
      </p:pic>
    </p:spTree>
    <p:extLst>
      <p:ext uri="{BB962C8B-B14F-4D97-AF65-F5344CB8AC3E}">
        <p14:creationId xmlns:p14="http://schemas.microsoft.com/office/powerpoint/2010/main" val="12266470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effectLst/>
              </a:rPr>
              <a:t>Which</a:t>
            </a:r>
            <a:r>
              <a:rPr lang="bg-BG" dirty="0" smtClean="0">
                <a:effectLst/>
              </a:rPr>
              <a:t> </a:t>
            </a:r>
            <a:r>
              <a:rPr lang="bg-BG" dirty="0">
                <a:effectLst/>
              </a:rPr>
              <a:t>are the two main </a:t>
            </a:r>
            <a:r>
              <a:rPr lang="bg-BG" dirty="0" smtClean="0">
                <a:effectLst/>
              </a:rPr>
              <a:t>programming</a:t>
            </a:r>
            <a:r>
              <a:rPr lang="en-US" dirty="0" smtClean="0">
                <a:effectLst/>
              </a:rPr>
              <a:t> </a:t>
            </a:r>
            <a:r>
              <a:rPr lang="bg-BG" dirty="0" smtClean="0">
                <a:effectLst/>
              </a:rPr>
              <a:t>language paradigm</a:t>
            </a:r>
            <a:r>
              <a:rPr lang="en-US" dirty="0" smtClean="0">
                <a:effectLst/>
              </a:rPr>
              <a:t>s</a:t>
            </a:r>
            <a:r>
              <a:rPr lang="bg-BG" dirty="0" smtClean="0">
                <a:effectLst/>
              </a:rPr>
              <a:t> </a:t>
            </a:r>
            <a:r>
              <a:rPr lang="bg-BG" dirty="0">
                <a:effectLst/>
              </a:rPr>
              <a:t>used to produce a computer </a:t>
            </a:r>
            <a:r>
              <a:rPr lang="bg-BG" dirty="0" smtClean="0">
                <a:effectLst/>
              </a:rPr>
              <a:t>program</a:t>
            </a:r>
            <a:r>
              <a:rPr lang="en-US" dirty="0" smtClean="0">
                <a:effectLst/>
              </a:rPr>
              <a:t>?</a:t>
            </a:r>
            <a:endParaRPr lang="en-US" dirty="0" smtClean="0"/>
          </a:p>
          <a:p>
            <a:pPr marL="871538" lvl="1" indent="-514350">
              <a:buFont typeface="+mj-lt"/>
              <a:buAutoNum type="alphaLcParenR"/>
            </a:pPr>
            <a:r>
              <a:rPr lang="en-US" dirty="0"/>
              <a:t> </a:t>
            </a:r>
            <a:r>
              <a:rPr lang="en-US" dirty="0" smtClean="0"/>
              <a:t>imperative and declarative</a:t>
            </a:r>
          </a:p>
          <a:p>
            <a:pPr marL="871538" lvl="1" indent="-514350">
              <a:buFont typeface="+mj-lt"/>
              <a:buAutoNum type="alphaLcParenR"/>
            </a:pPr>
            <a:r>
              <a:rPr lang="en-US" dirty="0"/>
              <a:t> </a:t>
            </a:r>
            <a:r>
              <a:rPr lang="en-US" dirty="0" smtClean="0"/>
              <a:t>impulsive and declarative</a:t>
            </a:r>
          </a:p>
          <a:p>
            <a:pPr marL="871538" lvl="1" indent="-514350">
              <a:buFont typeface="+mj-lt"/>
              <a:buAutoNum type="alphaLcParenR"/>
            </a:pPr>
            <a:r>
              <a:rPr lang="en-US" dirty="0"/>
              <a:t> </a:t>
            </a:r>
            <a:r>
              <a:rPr lang="en-US" dirty="0" smtClean="0"/>
              <a:t>impulsive and decisive</a:t>
            </a:r>
          </a:p>
          <a:p>
            <a:pPr marL="871538" lvl="1" indent="-514350">
              <a:buFont typeface="+mj-lt"/>
              <a:buAutoNum type="alphaLcParenR"/>
            </a:pPr>
            <a:r>
              <a:rPr lang="en-US" dirty="0"/>
              <a:t> </a:t>
            </a:r>
            <a:r>
              <a:rPr lang="en-US" dirty="0" smtClean="0"/>
              <a:t>declarative and executable</a:t>
            </a:r>
          </a:p>
          <a:p>
            <a:pPr marL="357188" lvl="1" indent="0">
              <a:buNone/>
            </a:pPr>
            <a:endParaRPr lang="en-US" dirty="0" smtClean="0"/>
          </a:p>
          <a:p>
            <a:pPr marL="357188" lvl="1" indent="0">
              <a:buNone/>
            </a:pP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a:t>
            </a:fld>
            <a:endParaRPr lang="en-US" dirty="0"/>
          </a:p>
        </p:txBody>
      </p:sp>
      <p:sp>
        <p:nvSpPr>
          <p:cNvPr id="5" name="Oval 4"/>
          <p:cNvSpPr/>
          <p:nvPr/>
        </p:nvSpPr>
        <p:spPr>
          <a:xfrm>
            <a:off x="495300" y="2590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95016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GB" b="0" dirty="0">
                <a:effectLst/>
              </a:rPr>
              <a:t>In an HTML document, where can you embed JavaScript code?</a:t>
            </a:r>
            <a:endParaRPr lang="en-US" dirty="0" smtClean="0"/>
          </a:p>
          <a:p>
            <a:pPr marL="871538" lvl="1" indent="-514350">
              <a:buFont typeface="+mj-lt"/>
              <a:buAutoNum type="alphaLcParenR"/>
            </a:pPr>
            <a:r>
              <a:rPr lang="en-GB" dirty="0" smtClean="0"/>
              <a:t>Between the &lt;head&gt;&lt;/head&gt; tags</a:t>
            </a:r>
            <a:endParaRPr lang="en-US" dirty="0" smtClean="0"/>
          </a:p>
          <a:p>
            <a:pPr marL="871538" lvl="1" indent="-514350">
              <a:buFont typeface="+mj-lt"/>
              <a:buAutoNum type="alphaLcParenR"/>
            </a:pPr>
            <a:r>
              <a:rPr lang="en-GB" dirty="0" smtClean="0"/>
              <a:t>Between the  &lt;body&gt;&lt;/body&gt; </a:t>
            </a:r>
            <a:r>
              <a:rPr lang="bg-BG" dirty="0" smtClean="0"/>
              <a:t> </a:t>
            </a:r>
            <a:r>
              <a:rPr lang="en-GB" dirty="0" smtClean="0"/>
              <a:t>tags</a:t>
            </a:r>
            <a:endParaRPr lang="en-US" dirty="0" smtClean="0"/>
          </a:p>
          <a:p>
            <a:pPr marL="871538" lvl="1" indent="-514350">
              <a:buFont typeface="+mj-lt"/>
              <a:buAutoNum type="alphaLcParenR"/>
            </a:pPr>
            <a:r>
              <a:rPr lang="en-US" dirty="0" smtClean="0"/>
              <a:t>A) </a:t>
            </a:r>
            <a:r>
              <a:rPr lang="bg-BG" dirty="0" smtClean="0"/>
              <a:t> </a:t>
            </a:r>
            <a:r>
              <a:rPr lang="en-GB" dirty="0" smtClean="0"/>
              <a:t>and</a:t>
            </a:r>
            <a:r>
              <a:rPr lang="bg-BG" dirty="0" smtClean="0"/>
              <a:t> </a:t>
            </a:r>
            <a:r>
              <a:rPr lang="en-GB" dirty="0" smtClean="0"/>
              <a:t>B</a:t>
            </a:r>
            <a:r>
              <a:rPr lang="bg-BG" dirty="0" smtClean="0"/>
              <a:t>)</a:t>
            </a:r>
            <a:endParaRPr lang="en-GB" dirty="0" smtClean="0"/>
          </a:p>
          <a:p>
            <a:pPr marL="871538" lvl="1" indent="-514350">
              <a:buFont typeface="+mj-lt"/>
              <a:buAutoNum type="alphaLcParenR"/>
            </a:pPr>
            <a:r>
              <a:rPr lang="en-US" dirty="0" smtClean="0"/>
              <a:t>It can only be inserted between the &lt;head&gt;&lt;/head&gt; tags, through external .</a:t>
            </a:r>
            <a:r>
              <a:rPr lang="en-US" dirty="0" err="1" smtClean="0"/>
              <a:t>js</a:t>
            </a:r>
            <a:r>
              <a:rPr lang="en-US" dirty="0" smtClean="0"/>
              <a:t> file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60</a:t>
            </a:fld>
            <a:endParaRPr lang="en-US" dirty="0"/>
          </a:p>
        </p:txBody>
      </p:sp>
      <p:sp>
        <p:nvSpPr>
          <p:cNvPr id="5" name="Oval 4"/>
          <p:cNvSpPr/>
          <p:nvPr/>
        </p:nvSpPr>
        <p:spPr>
          <a:xfrm>
            <a:off x="495300" y="34290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9288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Answer</a:t>
            </a:r>
            <a:endParaRPr lang="en-US" dirty="0"/>
          </a:p>
        </p:txBody>
      </p:sp>
      <p:sp>
        <p:nvSpPr>
          <p:cNvPr id="3" name="Content Placeholder 2"/>
          <p:cNvSpPr>
            <a:spLocks noGrp="1"/>
          </p:cNvSpPr>
          <p:nvPr>
            <p:ph idx="1"/>
          </p:nvPr>
        </p:nvSpPr>
        <p:spPr/>
        <p:txBody>
          <a:bodyPr/>
          <a:lstStyle/>
          <a:p>
            <a:pPr marL="282575" lvl="1" indent="-282575">
              <a:buClr>
                <a:schemeClr val="accent5">
                  <a:lumMod val="40000"/>
                  <a:lumOff val="60000"/>
                </a:schemeClr>
              </a:buClr>
              <a:buSzPct val="70000"/>
              <a:buFont typeface="Wingdings 2" pitchFamily="18" charset="2"/>
              <a:buChar char=""/>
              <a:tabLst>
                <a:tab pos="282575" algn="l"/>
              </a:tabLst>
            </a:pPr>
            <a:r>
              <a:rPr lang="en-GB" dirty="0" smtClean="0">
                <a:solidFill>
                  <a:srgbClr val="EBFFD2"/>
                </a:solidFill>
              </a:rPr>
              <a:t>Answer D</a:t>
            </a:r>
            <a:r>
              <a:rPr lang="en-GB" dirty="0">
                <a:solidFill>
                  <a:srgbClr val="EBFFD2"/>
                </a:solidFill>
              </a:rPr>
              <a:t>) is only partially right, because a link to an external file can be added between the &lt;head&gt;&lt;/head&gt; tags and later used in the body of the html document. </a:t>
            </a:r>
            <a:r>
              <a:rPr lang="en-GB" dirty="0">
                <a:solidFill>
                  <a:srgbClr val="EBFFD2"/>
                </a:solidFill>
              </a:rPr>
              <a:t>The answer, however, says “only” which makes it wrong </a:t>
            </a:r>
            <a:endParaRPr lang="en-US" dirty="0">
              <a:solidFill>
                <a:srgbClr val="EBFFD2"/>
              </a:solidFill>
            </a:endParaRPr>
          </a:p>
          <a:p>
            <a:pPr marL="0" indent="0">
              <a:buNone/>
            </a:pPr>
            <a:endParaRPr lang="en-US" sz="3000" dirty="0" smtClean="0"/>
          </a:p>
          <a:p>
            <a:r>
              <a:rPr lang="en-GB" sz="3000" dirty="0" smtClean="0"/>
              <a:t>Information</a:t>
            </a:r>
            <a:r>
              <a:rPr lang="bg-BG" sz="3000" dirty="0" smtClean="0"/>
              <a:t>:</a:t>
            </a:r>
            <a:endParaRPr lang="en-US" sz="3000" dirty="0" smtClean="0"/>
          </a:p>
          <a:p>
            <a:pPr lvl="1"/>
            <a:r>
              <a:rPr lang="en-GB" b="0" u="sng" dirty="0">
                <a:effectLst/>
                <a:hlinkClick r:id="rId2"/>
              </a:rPr>
              <a:t>http://www.w3schools.com/js</a:t>
            </a:r>
            <a:r>
              <a:rPr lang="en-GB" b="0" u="sng" dirty="0" smtClean="0">
                <a:effectLst/>
                <a:hlinkClick r:id="rId2"/>
              </a:rPr>
              <a:t>/</a:t>
            </a:r>
            <a:endParaRPr lang="bg-BG" dirty="0"/>
          </a:p>
          <a:p>
            <a:pPr lvl="1"/>
            <a:r>
              <a:rPr lang="en-GB" b="0" dirty="0">
                <a:hlinkClick r:id="rId3"/>
              </a:rPr>
              <a:t>http://en.wikipedia.org/wiki/JavaScript</a:t>
            </a:r>
            <a:endParaRPr lang="en-US" b="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61</a:t>
            </a:fld>
            <a:endParaRPr lang="en-US" dirty="0"/>
          </a:p>
        </p:txBody>
      </p:sp>
    </p:spTree>
    <p:extLst>
      <p:ext uri="{BB962C8B-B14F-4D97-AF65-F5344CB8AC3E}">
        <p14:creationId xmlns:p14="http://schemas.microsoft.com/office/powerpoint/2010/main" val="248877667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4" descr="C:\Users\User\Desktop\images\fa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4672" y="1092200"/>
            <a:ext cx="2742685" cy="3087964"/>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1748416" y="2971799"/>
            <a:ext cx="5642984" cy="1371601"/>
          </a:xfrm>
        </p:spPr>
        <p:txBody>
          <a:bodyPr wrap="none" lIns="0" tIns="0" rIns="0" bIns="0" anchor="ctr" anchorCtr="0">
            <a:noAutofit/>
          </a:bodyPr>
          <a:lstStyle/>
          <a:p>
            <a:pPr marL="0" indent="0" algn="ctr">
              <a:lnSpc>
                <a:spcPct val="100000"/>
              </a:lnSpc>
              <a:spcBef>
                <a:spcPts val="0"/>
              </a:spcBef>
              <a:spcAft>
                <a:spcPts val="0"/>
              </a:spcAft>
              <a:buNone/>
            </a:pPr>
            <a:r>
              <a:rPr lang="en-US" sz="7200" dirty="0" smtClean="0"/>
              <a:t>Questions </a:t>
            </a:r>
            <a:endParaRPr lang="en-US" sz="7200" dirty="0"/>
          </a:p>
        </p:txBody>
      </p:sp>
      <p:sp>
        <p:nvSpPr>
          <p:cNvPr id="6" name="TextBox 5"/>
          <p:cNvSpPr txBox="1"/>
          <p:nvPr/>
        </p:nvSpPr>
        <p:spPr>
          <a:xfrm rot="12041701" flipH="1">
            <a:off x="1374343" y="4447906"/>
            <a:ext cx="949687" cy="1803953"/>
          </a:xfrm>
          <a:prstGeom prst="rect">
            <a:avLst/>
          </a:prstGeom>
          <a:noFill/>
        </p:spPr>
        <p:txBody>
          <a:bodyPr wrap="square" rtlCol="0">
            <a:spAutoFit/>
            <a:scene3d>
              <a:camera prst="orthographicFront"/>
              <a:lightRig rig="threePt" dir="t"/>
            </a:scene3d>
            <a:sp3d extrusionH="57150">
              <a:bevelT w="38100" h="38100" prst="angle"/>
            </a:sp3d>
          </a:bodyPr>
          <a:lstStyle/>
          <a:p>
            <a:r>
              <a:rPr lang="en-US" sz="11500" b="1" dirty="0" smtClean="0">
                <a:solidFill>
                  <a:schemeClr val="tx1">
                    <a:lumMod val="75000"/>
                  </a:schemeClr>
                </a:solidFill>
                <a:effectLst>
                  <a:reflection blurRad="6350" stA="55000" endA="300" endPos="45500" dir="5400000" sy="-100000" algn="bl" rotWithShape="0"/>
                </a:effectLst>
              </a:rPr>
              <a:t>?</a:t>
            </a:r>
            <a:endParaRPr lang="en-US" sz="11500" b="1" dirty="0">
              <a:solidFill>
                <a:schemeClr val="tx1">
                  <a:lumMod val="75000"/>
                </a:schemeClr>
              </a:solidFill>
              <a:effectLst>
                <a:reflection blurRad="6350" stA="55000" endA="300" endPos="45500" dir="5400000" sy="-100000" algn="bl" rotWithShape="0"/>
              </a:effectLst>
            </a:endParaRPr>
          </a:p>
        </p:txBody>
      </p:sp>
      <p:sp>
        <p:nvSpPr>
          <p:cNvPr id="8" name="TextBox 7"/>
          <p:cNvSpPr txBox="1"/>
          <p:nvPr/>
        </p:nvSpPr>
        <p:spPr>
          <a:xfrm rot="9535351" flipH="1">
            <a:off x="1049157" y="1824961"/>
            <a:ext cx="949687" cy="1401418"/>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9" name="TextBox 8"/>
          <p:cNvSpPr txBox="1"/>
          <p:nvPr/>
        </p:nvSpPr>
        <p:spPr>
          <a:xfrm rot="16756950" flipH="1">
            <a:off x="3378809" y="1289551"/>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1" name="TextBox 10"/>
          <p:cNvSpPr txBox="1"/>
          <p:nvPr/>
        </p:nvSpPr>
        <p:spPr>
          <a:xfrm rot="2233443" flipH="1">
            <a:off x="4758420" y="836467"/>
            <a:ext cx="584096" cy="924339"/>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2" name="TextBox 11"/>
          <p:cNvSpPr txBox="1"/>
          <p:nvPr/>
        </p:nvSpPr>
        <p:spPr>
          <a:xfrm rot="8530737" flipH="1">
            <a:off x="4251832" y="4613230"/>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5" name="TextBox 14"/>
          <p:cNvSpPr txBox="1"/>
          <p:nvPr/>
        </p:nvSpPr>
        <p:spPr>
          <a:xfrm rot="1186146" flipH="1">
            <a:off x="6640058" y="4547603"/>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Tree>
    <p:extLst>
      <p:ext uri="{BB962C8B-B14F-4D97-AF65-F5344CB8AC3E}">
        <p14:creationId xmlns:p14="http://schemas.microsoft.com/office/powerpoint/2010/main" val="528554631"/>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b="0" dirty="0" smtClean="0">
                <a:effectLst/>
              </a:rPr>
              <a:t>Imperative – program </a:t>
            </a:r>
            <a:r>
              <a:rPr lang="en-US" b="0" dirty="0" smtClean="0">
                <a:effectLst/>
              </a:rPr>
              <a:t>consists </a:t>
            </a:r>
            <a:r>
              <a:rPr lang="en-US" b="0" dirty="0" smtClean="0">
                <a:effectLst/>
              </a:rPr>
              <a:t>of number </a:t>
            </a:r>
            <a:r>
              <a:rPr lang="en-US" b="0" dirty="0" smtClean="0">
                <a:effectLst/>
              </a:rPr>
              <a:t>of commands, </a:t>
            </a:r>
            <a:r>
              <a:rPr lang="en-US" b="0" dirty="0" smtClean="0">
                <a:effectLst/>
              </a:rPr>
              <a:t>which dictate what and in what order the computer should do</a:t>
            </a:r>
            <a:endParaRPr lang="en-US" b="0" dirty="0" smtClean="0">
              <a:effectLst/>
            </a:endParaRPr>
          </a:p>
          <a:p>
            <a:r>
              <a:rPr lang="en-US" b="0" dirty="0" smtClean="0">
                <a:effectLst/>
              </a:rPr>
              <a:t>Declarative – expresses </a:t>
            </a:r>
            <a:r>
              <a:rPr lang="en-US" b="0" dirty="0" smtClean="0">
                <a:effectLst/>
              </a:rPr>
              <a:t>logic behind the process without describing command order</a:t>
            </a:r>
            <a:endParaRPr lang="en-US" b="0" dirty="0" smtClean="0"/>
          </a:p>
          <a:p>
            <a:endParaRPr lang="en-US" sz="2800" b="0" dirty="0" smtClean="0"/>
          </a:p>
          <a:p>
            <a:r>
              <a:rPr lang="en-US" sz="2800" dirty="0" smtClean="0"/>
              <a:t>Information</a:t>
            </a:r>
            <a:r>
              <a:rPr lang="bg-BG" sz="2800" dirty="0" smtClean="0"/>
              <a:t>:</a:t>
            </a:r>
          </a:p>
          <a:p>
            <a:pPr lvl="1"/>
            <a:r>
              <a:rPr lang="en-US" sz="2800" dirty="0"/>
              <a:t> </a:t>
            </a:r>
            <a:r>
              <a:rPr lang="bg-BG" sz="2800" b="0" u="sng" dirty="0" smtClean="0">
                <a:effectLst/>
                <a:hlinkClick r:id="rId2"/>
              </a:rPr>
              <a:t>http</a:t>
            </a:r>
            <a:r>
              <a:rPr lang="bg-BG" sz="2800" b="0" u="sng" dirty="0">
                <a:effectLst/>
                <a:hlinkClick r:id="rId2"/>
              </a:rPr>
              <a:t>://</a:t>
            </a:r>
            <a:r>
              <a:rPr lang="bg-BG" sz="2800" b="0" u="sng" dirty="0" smtClean="0">
                <a:effectLst/>
                <a:hlinkClick r:id="rId2"/>
              </a:rPr>
              <a:t>en.wikipedia.org/wiki/Computer_program</a:t>
            </a:r>
            <a:endParaRPr lang="en-US" sz="2800" b="0" u="sng" dirty="0" smtClean="0">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a:t>
            </a:fld>
            <a:endParaRPr lang="en-US" dirty="0"/>
          </a:p>
        </p:txBody>
      </p:sp>
    </p:spTree>
    <p:extLst>
      <p:ext uri="{BB962C8B-B14F-4D97-AF65-F5344CB8AC3E}">
        <p14:creationId xmlns:p14="http://schemas.microsoft.com/office/powerpoint/2010/main" val="8570561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125254"/>
            <a:ext cx="7772400" cy="1600200"/>
          </a:xfrm>
        </p:spPr>
        <p:txBody>
          <a:bodyPr/>
          <a:lstStyle/>
          <a:p>
            <a:r>
              <a:rPr lang="en-US" dirty="0" smtClean="0"/>
              <a:t>Working with computer programs and systems</a:t>
            </a:r>
            <a:endParaRPr lang="en-US" dirty="0"/>
          </a:p>
        </p:txBody>
      </p:sp>
      <p:sp>
        <p:nvSpPr>
          <p:cNvPr id="3" name="Subtitle 2"/>
          <p:cNvSpPr>
            <a:spLocks noGrp="1"/>
          </p:cNvSpPr>
          <p:nvPr>
            <p:ph type="subTitle" idx="1"/>
          </p:nvPr>
        </p:nvSpPr>
        <p:spPr>
          <a:xfrm>
            <a:off x="609600" y="2761174"/>
            <a:ext cx="7924800" cy="569120"/>
          </a:xfrm>
        </p:spPr>
        <p:txBody>
          <a:bodyPr/>
          <a:lstStyle/>
          <a:p>
            <a:r>
              <a:rPr lang="en-US" dirty="0" smtClean="0"/>
              <a:t>Installation</a:t>
            </a:r>
            <a:r>
              <a:rPr lang="bg-BG" dirty="0" smtClean="0"/>
              <a:t>, </a:t>
            </a:r>
            <a:r>
              <a:rPr lang="en-US" dirty="0" smtClean="0"/>
              <a:t>usage</a:t>
            </a:r>
            <a:r>
              <a:rPr lang="bg-BG" dirty="0" smtClean="0"/>
              <a:t>,</a:t>
            </a:r>
            <a:r>
              <a:rPr lang="en-US" dirty="0" smtClean="0"/>
              <a:t> support</a:t>
            </a:r>
            <a:endParaRPr lang="en-US" dirty="0"/>
          </a:p>
        </p:txBody>
      </p:sp>
      <p:pic>
        <p:nvPicPr>
          <p:cNvPr id="8194" name="Picture 2" descr="http://www.sharewarebay.com/images/screenshot/nimble_software/Neat_Instal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1413">
            <a:off x="1129435" y="3716054"/>
            <a:ext cx="2938872" cy="2324100"/>
          </a:xfrm>
          <a:prstGeom prst="roundRect">
            <a:avLst>
              <a:gd name="adj" fmla="val 4815"/>
            </a:avLst>
          </a:prstGeom>
          <a:noFill/>
          <a:extLst>
            <a:ext uri="{909E8E84-426E-40DD-AFC4-6F175D3DCCD1}">
              <a14:hiddenFill xmlns:a14="http://schemas.microsoft.com/office/drawing/2010/main">
                <a:solidFill>
                  <a:srgbClr val="FFFFFF"/>
                </a:solidFill>
              </a14:hiddenFill>
            </a:ext>
          </a:extLst>
        </p:spPr>
      </p:pic>
      <p:pic>
        <p:nvPicPr>
          <p:cNvPr id="8196" name="Picture 4" descr="http://www.majhacomputer.com/images/web-based-softwa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374961">
            <a:off x="4927049" y="3732210"/>
            <a:ext cx="3077944" cy="2308456"/>
          </a:xfrm>
          <a:prstGeom prst="roundRect">
            <a:avLst>
              <a:gd name="adj" fmla="val 3358"/>
            </a:avLst>
          </a:prstGeom>
          <a:noFill/>
          <a:ln>
            <a:solidFill>
              <a:schemeClr val="accent5">
                <a:lumMod val="50000"/>
              </a:schemeClr>
            </a:solidFill>
          </a:ln>
          <a:extLst>
            <a:ext uri="{909E8E84-426E-40DD-AFC4-6F175D3DCCD1}">
              <a14:hiddenFill xmlns:a14="http://schemas.microsoft.com/office/drawing/2010/main">
                <a:solidFill>
                  <a:srgbClr val="FFFFFF"/>
                </a:solidFill>
              </a14:hiddenFill>
            </a:ext>
          </a:extLst>
        </p:spPr>
      </p:pic>
      <p:pic>
        <p:nvPicPr>
          <p:cNvPr id="8198" name="Picture 6" descr="http://blog.blacknight.com/images/technical-support-frustrati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6886" y="4630454"/>
            <a:ext cx="2527320" cy="1770346"/>
          </a:xfrm>
          <a:prstGeom prst="roundRect">
            <a:avLst>
              <a:gd name="adj" fmla="val 7102"/>
            </a:avLst>
          </a:prstGeom>
          <a:ln>
            <a:noFill/>
          </a:ln>
          <a:effectLst>
            <a:outerShdw blurRad="76200" sx="108000" sy="108000" algn="ctr" rotWithShape="0">
              <a:prstClr val="black">
                <a:alpha val="25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5603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a:t> </a:t>
            </a:r>
            <a:r>
              <a:rPr lang="en-US" dirty="0" smtClean="0"/>
              <a:t>What does </a:t>
            </a:r>
            <a:r>
              <a:rPr lang="en-US" dirty="0" smtClean="0"/>
              <a:t>the abbreviation PAE </a:t>
            </a:r>
            <a:r>
              <a:rPr lang="en-US" dirty="0" smtClean="0"/>
              <a:t>stand for?</a:t>
            </a:r>
          </a:p>
          <a:p>
            <a:pPr marL="871538" lvl="1" indent="-514350">
              <a:buFont typeface="+mj-lt"/>
              <a:buAutoNum type="alphaLcParenR"/>
            </a:pPr>
            <a:r>
              <a:rPr lang="en-US" dirty="0" smtClean="0"/>
              <a:t>Physical </a:t>
            </a:r>
            <a:r>
              <a:rPr lang="en-US" dirty="0" smtClean="0"/>
              <a:t>Address Extension</a:t>
            </a:r>
          </a:p>
          <a:p>
            <a:pPr marL="871538" lvl="1" indent="-514350">
              <a:buFont typeface="+mj-lt"/>
              <a:buAutoNum type="alphaLcParenR"/>
            </a:pPr>
            <a:r>
              <a:rPr lang="en-US" dirty="0" smtClean="0"/>
              <a:t>Portable </a:t>
            </a:r>
            <a:r>
              <a:rPr lang="en-US" dirty="0" smtClean="0"/>
              <a:t>Application Engine</a:t>
            </a:r>
          </a:p>
          <a:p>
            <a:pPr marL="871538" lvl="1" indent="-514350">
              <a:buFont typeface="+mj-lt"/>
              <a:buAutoNum type="alphaLcParenR"/>
            </a:pPr>
            <a:r>
              <a:rPr lang="en-US" dirty="0" smtClean="0"/>
              <a:t>Player </a:t>
            </a:r>
            <a:r>
              <a:rPr lang="en-US" dirty="0" smtClean="0"/>
              <a:t>Available Extra</a:t>
            </a:r>
          </a:p>
          <a:p>
            <a:pPr marL="871538" lvl="1" indent="-514350">
              <a:buFont typeface="+mj-lt"/>
              <a:buAutoNum type="alphaLcParenR"/>
            </a:pPr>
            <a:r>
              <a:rPr lang="en-US" dirty="0" smtClean="0"/>
              <a:t>Private </a:t>
            </a:r>
            <a:r>
              <a:rPr lang="en-US" dirty="0" smtClean="0"/>
              <a:t>Address Eraser</a:t>
            </a:r>
          </a:p>
          <a:p>
            <a:pPr marL="357188" lvl="1" indent="0">
              <a:buNone/>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a:t>
            </a:fld>
            <a:endParaRPr lang="en-US" dirty="0"/>
          </a:p>
        </p:txBody>
      </p:sp>
      <p:sp>
        <p:nvSpPr>
          <p:cNvPr id="5" name="Oval 4"/>
          <p:cNvSpPr/>
          <p:nvPr/>
        </p:nvSpPr>
        <p:spPr>
          <a:xfrm>
            <a:off x="469900" y="157975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179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Telerik Academy">
  <a:themeElements>
    <a:clrScheme name="Telerik Colors Theme">
      <a:dk1>
        <a:sysClr val="windowText" lastClr="000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Deluxe</Template>
  <TotalTime>5929</TotalTime>
  <Words>1708</Words>
  <Application>Microsoft Office PowerPoint</Application>
  <PresentationFormat>On-screen Show (4:3)</PresentationFormat>
  <Paragraphs>343</Paragraphs>
  <Slides>62</Slides>
  <Notes>0</Notes>
  <HiddenSlides>0</HiddenSlides>
  <MMClips>0</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Telerik Academy</vt:lpstr>
      <vt:lpstr>Information Technology    Test </vt:lpstr>
      <vt:lpstr>Computer systems</vt:lpstr>
      <vt:lpstr>Question</vt:lpstr>
      <vt:lpstr>Answer</vt:lpstr>
      <vt:lpstr>Software Systems</vt:lpstr>
      <vt:lpstr>Question</vt:lpstr>
      <vt:lpstr>Answer</vt:lpstr>
      <vt:lpstr>Working with computer programs and systems</vt:lpstr>
      <vt:lpstr>Question</vt:lpstr>
      <vt:lpstr>Answer</vt:lpstr>
      <vt:lpstr>Data transfer and  Numeric systems</vt:lpstr>
      <vt:lpstr>Question</vt:lpstr>
      <vt:lpstr>Answer</vt:lpstr>
      <vt:lpstr>Operating systems</vt:lpstr>
      <vt:lpstr>Question</vt:lpstr>
      <vt:lpstr>Answer</vt:lpstr>
      <vt:lpstr>Software engineering</vt:lpstr>
      <vt:lpstr>Question</vt:lpstr>
      <vt:lpstr>Answer</vt:lpstr>
      <vt:lpstr>Data Compression</vt:lpstr>
      <vt:lpstr>Question</vt:lpstr>
      <vt:lpstr>Answer</vt:lpstr>
      <vt:lpstr>Text processing</vt:lpstr>
      <vt:lpstr>Question</vt:lpstr>
      <vt:lpstr>Answer</vt:lpstr>
      <vt:lpstr>Computer graphics</vt:lpstr>
      <vt:lpstr>Question</vt:lpstr>
      <vt:lpstr>Answer</vt:lpstr>
      <vt:lpstr>Databases</vt:lpstr>
      <vt:lpstr>Question</vt:lpstr>
      <vt:lpstr>Answer</vt:lpstr>
      <vt:lpstr>Information systems</vt:lpstr>
      <vt:lpstr>Question</vt:lpstr>
      <vt:lpstr>Answer</vt:lpstr>
      <vt:lpstr>Security and data protection</vt:lpstr>
      <vt:lpstr>Question</vt:lpstr>
      <vt:lpstr>Answer</vt:lpstr>
      <vt:lpstr>Presentation systems</vt:lpstr>
      <vt:lpstr>Question</vt:lpstr>
      <vt:lpstr>Answer</vt:lpstr>
      <vt:lpstr>Multimedia</vt:lpstr>
      <vt:lpstr>Question</vt:lpstr>
      <vt:lpstr>Answer</vt:lpstr>
      <vt:lpstr>Computer Networks</vt:lpstr>
      <vt:lpstr>Question</vt:lpstr>
      <vt:lpstr>Answer</vt:lpstr>
      <vt:lpstr>Internet</vt:lpstr>
      <vt:lpstr>Question</vt:lpstr>
      <vt:lpstr>Answer</vt:lpstr>
      <vt:lpstr>Electronic communication</vt:lpstr>
      <vt:lpstr>Question</vt:lpstr>
      <vt:lpstr>Answer</vt:lpstr>
      <vt:lpstr>World Wide Web (WWW)</vt:lpstr>
      <vt:lpstr>Question</vt:lpstr>
      <vt:lpstr>Answer</vt:lpstr>
      <vt:lpstr>Web design, HTML, CSS</vt:lpstr>
      <vt:lpstr>Question</vt:lpstr>
      <vt:lpstr>Answer</vt:lpstr>
      <vt:lpstr>JavaScript</vt:lpstr>
      <vt:lpstr>Question</vt:lpstr>
      <vt:lpstr>Answer</vt:lpstr>
      <vt:lpstr>PowerPoint Presentation</vt:lpstr>
    </vt:vector>
  </TitlesOfParts>
  <Company>Telerik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Училищна софтуерна академия</dc:title>
  <dc:subject>Telerik Software Academy</dc:subject>
  <dc:creator>Svetlin Nakov</dc:creator>
  <cp:keywords>telerik software academy, school academy, училищна софтуерна академия, академия на Телерик за ученици, free courses for developers</cp:keywords>
  <cp:lastModifiedBy>Georgi</cp:lastModifiedBy>
  <cp:revision>699</cp:revision>
  <dcterms:created xsi:type="dcterms:W3CDTF">2007-12-08T16:03:35Z</dcterms:created>
  <dcterms:modified xsi:type="dcterms:W3CDTF">2013-11-28T18:08:55Z</dcterms:modified>
  <cp:category>software engineering</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